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6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drawings/drawing1.xml" ContentType="application/vnd.openxmlformats-officedocument.drawingml.chartshape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384" r:id="rId3"/>
    <p:sldId id="385" r:id="rId4"/>
    <p:sldId id="401" r:id="rId5"/>
    <p:sldId id="402" r:id="rId6"/>
    <p:sldId id="403" r:id="rId7"/>
    <p:sldId id="416" r:id="rId8"/>
    <p:sldId id="418" r:id="rId9"/>
    <p:sldId id="419" r:id="rId10"/>
    <p:sldId id="417" r:id="rId11"/>
    <p:sldId id="408" r:id="rId12"/>
    <p:sldId id="409" r:id="rId13"/>
    <p:sldId id="407" r:id="rId14"/>
    <p:sldId id="404" r:id="rId15"/>
    <p:sldId id="406" r:id="rId16"/>
    <p:sldId id="410" r:id="rId17"/>
    <p:sldId id="411" r:id="rId18"/>
    <p:sldId id="412" r:id="rId19"/>
    <p:sldId id="413" r:id="rId20"/>
    <p:sldId id="414" r:id="rId21"/>
    <p:sldId id="415" r:id="rId22"/>
    <p:sldId id="382" r:id="rId23"/>
    <p:sldId id="421" r:id="rId24"/>
    <p:sldId id="422" r:id="rId25"/>
    <p:sldId id="426" r:id="rId26"/>
    <p:sldId id="420" r:id="rId27"/>
    <p:sldId id="423" r:id="rId28"/>
    <p:sldId id="424" r:id="rId29"/>
    <p:sldId id="425" r:id="rId30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344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Chart%20in%20Presentation1%20(Compatibility%20Mode)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Chart%20in%20Presentation1%20(Compatibility%20Mode)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 smtClean="0"/>
              <a:t>Incidence Proportion</a:t>
            </a:r>
            <a:endParaRPr lang="en-US" dirty="0"/>
          </a:p>
        </c:rich>
      </c:tx>
      <c:layout>
        <c:manualLayout>
          <c:xMode val="edge"/>
          <c:yMode val="edge"/>
          <c:x val="2.4439918533605248E-2"/>
          <c:y val="8.680592009332170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8329954850105183E-2"/>
          <c:y val="0.14930637825135856"/>
          <c:w val="0.85743455465491669"/>
          <c:h val="0.73611516719274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'[Chart in Presentation1 (Compatibility Mode)]Sheet1'!$B$1</c:f>
              <c:strCache>
                <c:ptCount val="1"/>
                <c:pt idx="0">
                  <c:v>Risk</c:v>
                </c:pt>
              </c:strCache>
            </c:strRef>
          </c:tx>
          <c:spPr>
            <a:solidFill>
              <a:srgbClr val="00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'[Chart in Presentation1 (Compatibility Mode)]Sheet1'!$A$2:$A$3</c:f>
              <c:strCache>
                <c:ptCount val="2"/>
                <c:pt idx="0">
                  <c:v>Unexposed</c:v>
                </c:pt>
                <c:pt idx="1">
                  <c:v>Exposed</c:v>
                </c:pt>
              </c:strCache>
            </c:strRef>
          </c:cat>
          <c:val>
            <c:numRef>
              <c:f>'[Chart in Presentation1 (Compatibility Mode)]Sheet1'!$B$2:$B$3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62816"/>
        <c:axId val="391558112"/>
      </c:barChart>
      <c:catAx>
        <c:axId val="391562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th-TH"/>
          </a:p>
        </c:txPr>
        <c:crossAx val="39155811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155811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391562816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th-TH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dk1" tx1="lt1" bg2="dk2" tx2="lt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US" dirty="0" smtClean="0"/>
              <a:t>Incidence Proportion</a:t>
            </a:r>
            <a:endParaRPr lang="en-US" dirty="0"/>
          </a:p>
        </c:rich>
      </c:tx>
      <c:layout>
        <c:manualLayout>
          <c:xMode val="edge"/>
          <c:yMode val="edge"/>
          <c:x val="2.4439918533605255E-2"/>
          <c:y val="8.680592009332170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1.8329954850105183E-2"/>
          <c:y val="0.14930637825135856"/>
          <c:w val="0.85743455465491669"/>
          <c:h val="0.736115167192744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'[Chart in Presentation1 (Compatibility Mode)]Sheet1'!$B$1</c:f>
              <c:strCache>
                <c:ptCount val="1"/>
                <c:pt idx="0">
                  <c:v>Risk</c:v>
                </c:pt>
              </c:strCache>
            </c:strRef>
          </c:tx>
          <c:spPr>
            <a:solidFill>
              <a:srgbClr val="0000FF"/>
            </a:solidFill>
            <a:ln w="12700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'[Chart in Presentation1 (Compatibility Mode)]Sheet1'!$A$2:$A$3</c:f>
              <c:strCache>
                <c:ptCount val="2"/>
                <c:pt idx="0">
                  <c:v>Unexposed</c:v>
                </c:pt>
                <c:pt idx="1">
                  <c:v>Exposed</c:v>
                </c:pt>
              </c:strCache>
            </c:strRef>
          </c:cat>
          <c:val>
            <c:numRef>
              <c:f>'[Chart in Presentation1 (Compatibility Mode)]Sheet1'!$B$2:$B$3</c:f>
              <c:numCache>
                <c:formatCode>General</c:formatCode>
                <c:ptCount val="2"/>
                <c:pt idx="0">
                  <c:v>70</c:v>
                </c:pt>
                <c:pt idx="1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91558504"/>
        <c:axId val="391562032"/>
      </c:barChart>
      <c:catAx>
        <c:axId val="3915585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2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th-TH"/>
          </a:p>
        </c:txPr>
        <c:crossAx val="391562032"/>
        <c:crosses val="autoZero"/>
        <c:auto val="1"/>
        <c:lblAlgn val="ctr"/>
        <c:lblOffset val="100"/>
        <c:tickLblSkip val="1"/>
        <c:tickMarkSkip val="1"/>
        <c:noMultiLvlLbl val="0"/>
      </c:catAx>
      <c:valAx>
        <c:axId val="391562032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one"/>
        <c:spPr>
          <a:ln w="3175">
            <a:solidFill>
              <a:srgbClr val="000000"/>
            </a:solidFill>
            <a:prstDash val="solid"/>
          </a:ln>
        </c:spPr>
        <c:crossAx val="391558504"/>
        <c:crosses val="autoZero"/>
        <c:crossBetween val="between"/>
      </c:valAx>
      <c:spPr>
        <a:noFill/>
        <a:ln w="25400">
          <a:noFill/>
        </a:ln>
      </c:spPr>
    </c:plotArea>
    <c:plotVisOnly val="1"/>
    <c:dispBlanksAs val="gap"/>
    <c:showDLblsOverMax val="0"/>
  </c:chart>
  <c:spPr>
    <a:solidFill>
      <a:srgbClr val="FFFFFF"/>
    </a:solidFill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th-TH"/>
    </a:p>
  </c:txPr>
  <c:externalData r:id="rId2">
    <c:autoUpdate val="0"/>
  </c:externalData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1">
  <dgm:title val=""/>
  <dgm:desc val=""/>
  <dgm:catLst>
    <dgm:cat type="accent5" pri="11100"/>
  </dgm:catLst>
  <dgm:styleLbl name="node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4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5">
        <a:alpha val="4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5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5">
        <a:alpha val="90000"/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FCB7E2B-D8D5-48DE-922C-600FEBC432C8}" type="doc">
      <dgm:prSet loTypeId="urn:microsoft.com/office/officeart/2005/8/layout/hierarchy2" loCatId="hierarchy" qsTypeId="urn:microsoft.com/office/officeart/2005/8/quickstyle/simple1" qsCatId="simple" csTypeId="urn:microsoft.com/office/officeart/2005/8/colors/accent5_1" csCatId="accent5" phldr="1"/>
      <dgm:spPr/>
      <dgm:t>
        <a:bodyPr/>
        <a:lstStyle/>
        <a:p>
          <a:endParaRPr lang="th-TH"/>
        </a:p>
      </dgm:t>
    </dgm:pt>
    <dgm:pt modelId="{72AFA49C-E852-47DD-968F-1485A362B389}">
      <dgm:prSet phldrT="[Text]"/>
      <dgm:spPr/>
      <dgm:t>
        <a:bodyPr/>
        <a:lstStyle/>
        <a:p>
          <a:r>
            <a:rPr lang="en-US" b="1" dirty="0" smtClean="0"/>
            <a:t>Measure of Frequency</a:t>
          </a:r>
          <a:endParaRPr lang="th-TH" b="1" dirty="0"/>
        </a:p>
      </dgm:t>
    </dgm:pt>
    <dgm:pt modelId="{F41D7C16-CB05-4377-9AC2-A264BB7112AC}" type="parTrans" cxnId="{5BA8CD82-9653-412B-B4CE-0B51EBD4EE85}">
      <dgm:prSet/>
      <dgm:spPr/>
      <dgm:t>
        <a:bodyPr/>
        <a:lstStyle/>
        <a:p>
          <a:endParaRPr lang="th-TH"/>
        </a:p>
      </dgm:t>
    </dgm:pt>
    <dgm:pt modelId="{9539ED0D-3B7C-47D2-AD8B-9DDC6302C780}" type="sibTrans" cxnId="{5BA8CD82-9653-412B-B4CE-0B51EBD4EE85}">
      <dgm:prSet/>
      <dgm:spPr/>
      <dgm:t>
        <a:bodyPr/>
        <a:lstStyle/>
        <a:p>
          <a:endParaRPr lang="th-TH"/>
        </a:p>
      </dgm:t>
    </dgm:pt>
    <dgm:pt modelId="{5019DBF4-BD43-4465-9099-777AF6AFBF08}">
      <dgm:prSet phldrT="[Text]"/>
      <dgm:spPr/>
      <dgm:t>
        <a:bodyPr/>
        <a:lstStyle/>
        <a:p>
          <a:r>
            <a:rPr lang="en-US" dirty="0" smtClean="0"/>
            <a:t>Ratio scale</a:t>
          </a:r>
          <a:endParaRPr lang="th-TH" dirty="0"/>
        </a:p>
      </dgm:t>
    </dgm:pt>
    <dgm:pt modelId="{33164B6A-FC97-4D3C-AC6E-9CC6A4840E9C}" type="parTrans" cxnId="{113A4078-8A88-4305-8FDB-1240859E9D55}">
      <dgm:prSet/>
      <dgm:spPr/>
      <dgm:t>
        <a:bodyPr/>
        <a:lstStyle/>
        <a:p>
          <a:endParaRPr lang="th-TH"/>
        </a:p>
      </dgm:t>
    </dgm:pt>
    <dgm:pt modelId="{9EF97BD4-A415-4907-98BB-26838B43C5D3}" type="sibTrans" cxnId="{113A4078-8A88-4305-8FDB-1240859E9D55}">
      <dgm:prSet/>
      <dgm:spPr/>
      <dgm:t>
        <a:bodyPr/>
        <a:lstStyle/>
        <a:p>
          <a:endParaRPr lang="th-TH"/>
        </a:p>
      </dgm:t>
    </dgm:pt>
    <dgm:pt modelId="{73E58FAD-8997-4DE3-B0BF-ED78B12967E4}">
      <dgm:prSet phldrT="[Text]"/>
      <dgm:spPr/>
      <dgm:t>
        <a:bodyPr/>
        <a:lstStyle/>
        <a:p>
          <a:r>
            <a:rPr lang="en-US" dirty="0" smtClean="0"/>
            <a:t>Difference scale</a:t>
          </a:r>
          <a:endParaRPr lang="th-TH" dirty="0"/>
        </a:p>
      </dgm:t>
    </dgm:pt>
    <dgm:pt modelId="{B503B262-2AE9-4BDF-B358-71BB30DF7029}" type="parTrans" cxnId="{0A3DB323-DD7F-410C-8E93-4A6F059496A7}">
      <dgm:prSet/>
      <dgm:spPr/>
      <dgm:t>
        <a:bodyPr/>
        <a:lstStyle/>
        <a:p>
          <a:endParaRPr lang="th-TH"/>
        </a:p>
      </dgm:t>
    </dgm:pt>
    <dgm:pt modelId="{26AC3005-B1EE-4805-BF51-8F041F1DD833}" type="sibTrans" cxnId="{0A3DB323-DD7F-410C-8E93-4A6F059496A7}">
      <dgm:prSet/>
      <dgm:spPr/>
      <dgm:t>
        <a:bodyPr/>
        <a:lstStyle/>
        <a:p>
          <a:endParaRPr lang="th-TH"/>
        </a:p>
      </dgm:t>
    </dgm:pt>
    <dgm:pt modelId="{F2CD76C2-1B5B-4EB1-84E0-6D6268B6FC08}">
      <dgm:prSet phldrT="[Text]"/>
      <dgm:spPr/>
      <dgm:t>
        <a:bodyPr/>
        <a:lstStyle/>
        <a:p>
          <a:r>
            <a:rPr lang="en-US" b="1" dirty="0" smtClean="0"/>
            <a:t>Measure of Impact</a:t>
          </a:r>
          <a:endParaRPr lang="th-TH" b="1" dirty="0"/>
        </a:p>
      </dgm:t>
    </dgm:pt>
    <dgm:pt modelId="{46866FFA-A1EB-4624-AD82-DBDBB7EDB39C}" type="parTrans" cxnId="{596E084F-3BC2-437A-BFDF-97BA1125D536}">
      <dgm:prSet/>
      <dgm:spPr/>
      <dgm:t>
        <a:bodyPr/>
        <a:lstStyle/>
        <a:p>
          <a:endParaRPr lang="th-TH"/>
        </a:p>
      </dgm:t>
    </dgm:pt>
    <dgm:pt modelId="{CB9F0F93-23CF-4116-9EC1-C70EF65F738D}" type="sibTrans" cxnId="{596E084F-3BC2-437A-BFDF-97BA1125D536}">
      <dgm:prSet/>
      <dgm:spPr/>
      <dgm:t>
        <a:bodyPr/>
        <a:lstStyle/>
        <a:p>
          <a:endParaRPr lang="th-TH"/>
        </a:p>
      </dgm:t>
    </dgm:pt>
    <dgm:pt modelId="{D64C4138-99F5-4436-A83E-D389A81B9A62}">
      <dgm:prSet phldrT="[Text]"/>
      <dgm:spPr/>
      <dgm:t>
        <a:bodyPr/>
        <a:lstStyle/>
        <a:p>
          <a:r>
            <a:rPr lang="en-US" dirty="0" smtClean="0"/>
            <a:t>Causative factor</a:t>
          </a:r>
          <a:endParaRPr lang="th-TH" dirty="0"/>
        </a:p>
      </dgm:t>
    </dgm:pt>
    <dgm:pt modelId="{6625B6DD-66A3-4D2D-A288-0ADCAD3DCDA3}" type="parTrans" cxnId="{3F88B5A4-49FF-4D94-9B5A-7C55D12B0D61}">
      <dgm:prSet/>
      <dgm:spPr/>
      <dgm:t>
        <a:bodyPr/>
        <a:lstStyle/>
        <a:p>
          <a:endParaRPr lang="th-TH"/>
        </a:p>
      </dgm:t>
    </dgm:pt>
    <dgm:pt modelId="{7AACF372-0CEF-475A-84FD-7AFEDFC23DBD}" type="sibTrans" cxnId="{3F88B5A4-49FF-4D94-9B5A-7C55D12B0D61}">
      <dgm:prSet/>
      <dgm:spPr/>
      <dgm:t>
        <a:bodyPr/>
        <a:lstStyle/>
        <a:p>
          <a:endParaRPr lang="th-TH"/>
        </a:p>
      </dgm:t>
    </dgm:pt>
    <dgm:pt modelId="{9D2D3E00-3EF8-425C-8C40-6637AFD1FF58}">
      <dgm:prSet phldrT="[Text]"/>
      <dgm:spPr/>
      <dgm:t>
        <a:bodyPr/>
        <a:lstStyle/>
        <a:p>
          <a:r>
            <a:rPr lang="en-US" b="1" dirty="0" smtClean="0"/>
            <a:t>Measure of Association</a:t>
          </a:r>
          <a:endParaRPr lang="th-TH" b="1" dirty="0"/>
        </a:p>
      </dgm:t>
    </dgm:pt>
    <dgm:pt modelId="{9ED69391-FC41-4BA9-BD5A-AA62DA9624BB}" type="parTrans" cxnId="{ECF20297-8685-4E30-A2E4-20548ECF2C9A}">
      <dgm:prSet/>
      <dgm:spPr/>
      <dgm:t>
        <a:bodyPr/>
        <a:lstStyle/>
        <a:p>
          <a:endParaRPr lang="th-TH"/>
        </a:p>
      </dgm:t>
    </dgm:pt>
    <dgm:pt modelId="{9DFBF10E-6461-40B0-BD0C-155FCDCFA7C5}" type="sibTrans" cxnId="{ECF20297-8685-4E30-A2E4-20548ECF2C9A}">
      <dgm:prSet/>
      <dgm:spPr/>
      <dgm:t>
        <a:bodyPr/>
        <a:lstStyle/>
        <a:p>
          <a:endParaRPr lang="th-TH"/>
        </a:p>
      </dgm:t>
    </dgm:pt>
    <dgm:pt modelId="{0BF34243-C5DB-4477-8523-BB2806548029}">
      <dgm:prSet phldrT="[Text]"/>
      <dgm:spPr/>
      <dgm:t>
        <a:bodyPr/>
        <a:lstStyle/>
        <a:p>
          <a:r>
            <a:rPr lang="en-US" dirty="0" smtClean="0"/>
            <a:t>Prevalence</a:t>
          </a:r>
          <a:endParaRPr lang="th-TH" dirty="0"/>
        </a:p>
      </dgm:t>
    </dgm:pt>
    <dgm:pt modelId="{B776C3D8-3E0E-40F3-94CB-5048254332E1}" type="parTrans" cxnId="{DC06E7C1-A224-40DD-9A3A-B43CF82CC3FC}">
      <dgm:prSet/>
      <dgm:spPr/>
      <dgm:t>
        <a:bodyPr/>
        <a:lstStyle/>
        <a:p>
          <a:endParaRPr lang="th-TH"/>
        </a:p>
      </dgm:t>
    </dgm:pt>
    <dgm:pt modelId="{3D3DEDC0-54BF-4C6B-9715-820DD447B023}" type="sibTrans" cxnId="{DC06E7C1-A224-40DD-9A3A-B43CF82CC3FC}">
      <dgm:prSet/>
      <dgm:spPr/>
      <dgm:t>
        <a:bodyPr/>
        <a:lstStyle/>
        <a:p>
          <a:endParaRPr lang="th-TH"/>
        </a:p>
      </dgm:t>
    </dgm:pt>
    <dgm:pt modelId="{1D2E9F87-E118-4172-B9DE-DC95906E666D}">
      <dgm:prSet phldrT="[Text]"/>
      <dgm:spPr/>
      <dgm:t>
        <a:bodyPr/>
        <a:lstStyle/>
        <a:p>
          <a:r>
            <a:rPr lang="en-US" dirty="0" smtClean="0"/>
            <a:t>Point Prevalence</a:t>
          </a:r>
          <a:endParaRPr lang="th-TH" dirty="0"/>
        </a:p>
      </dgm:t>
    </dgm:pt>
    <dgm:pt modelId="{28D66223-C5B5-4243-8AB6-84A5C4A81C79}" type="parTrans" cxnId="{F10F9248-850D-4D9A-9D29-9B4DC1B7C6D3}">
      <dgm:prSet/>
      <dgm:spPr/>
      <dgm:t>
        <a:bodyPr/>
        <a:lstStyle/>
        <a:p>
          <a:endParaRPr lang="th-TH"/>
        </a:p>
      </dgm:t>
    </dgm:pt>
    <dgm:pt modelId="{B1DCAB8D-83FA-4E17-9540-23EA9CA94A36}" type="sibTrans" cxnId="{F10F9248-850D-4D9A-9D29-9B4DC1B7C6D3}">
      <dgm:prSet/>
      <dgm:spPr/>
      <dgm:t>
        <a:bodyPr/>
        <a:lstStyle/>
        <a:p>
          <a:endParaRPr lang="th-TH"/>
        </a:p>
      </dgm:t>
    </dgm:pt>
    <dgm:pt modelId="{2DC726CF-9897-4E58-B4C7-B38468FC8410}">
      <dgm:prSet phldrT="[Text]"/>
      <dgm:spPr/>
      <dgm:t>
        <a:bodyPr/>
        <a:lstStyle/>
        <a:p>
          <a:r>
            <a:rPr lang="en-US" dirty="0" smtClean="0"/>
            <a:t>Period Prevalence</a:t>
          </a:r>
          <a:endParaRPr lang="th-TH" dirty="0"/>
        </a:p>
      </dgm:t>
    </dgm:pt>
    <dgm:pt modelId="{991F81C7-87F9-4634-BFE7-40F4214FD6A3}" type="parTrans" cxnId="{194B84F3-8F40-41C7-8501-BDB61C77406B}">
      <dgm:prSet/>
      <dgm:spPr/>
      <dgm:t>
        <a:bodyPr/>
        <a:lstStyle/>
        <a:p>
          <a:endParaRPr lang="th-TH"/>
        </a:p>
      </dgm:t>
    </dgm:pt>
    <dgm:pt modelId="{E7C669C8-B394-45CF-A24A-867810F19378}" type="sibTrans" cxnId="{194B84F3-8F40-41C7-8501-BDB61C77406B}">
      <dgm:prSet/>
      <dgm:spPr/>
      <dgm:t>
        <a:bodyPr/>
        <a:lstStyle/>
        <a:p>
          <a:endParaRPr lang="th-TH"/>
        </a:p>
      </dgm:t>
    </dgm:pt>
    <dgm:pt modelId="{54042FFF-EFB5-4A89-8F56-1FF738F9260A}">
      <dgm:prSet phldrT="[Text]"/>
      <dgm:spPr/>
      <dgm:t>
        <a:bodyPr/>
        <a:lstStyle/>
        <a:p>
          <a:r>
            <a:rPr lang="en-US" dirty="0" smtClean="0"/>
            <a:t>Incidence</a:t>
          </a:r>
          <a:endParaRPr lang="th-TH" dirty="0"/>
        </a:p>
      </dgm:t>
    </dgm:pt>
    <dgm:pt modelId="{44CC2D56-0A2A-4D8B-A97C-2EDE26D4D8F0}" type="parTrans" cxnId="{5FD82083-4BC7-4153-81D7-3E63E1496064}">
      <dgm:prSet/>
      <dgm:spPr/>
      <dgm:t>
        <a:bodyPr/>
        <a:lstStyle/>
        <a:p>
          <a:endParaRPr lang="th-TH"/>
        </a:p>
      </dgm:t>
    </dgm:pt>
    <dgm:pt modelId="{AB4170A2-0BAF-4F41-AC2E-596B9E2AB716}" type="sibTrans" cxnId="{5FD82083-4BC7-4153-81D7-3E63E1496064}">
      <dgm:prSet/>
      <dgm:spPr/>
      <dgm:t>
        <a:bodyPr/>
        <a:lstStyle/>
        <a:p>
          <a:endParaRPr lang="th-TH"/>
        </a:p>
      </dgm:t>
    </dgm:pt>
    <dgm:pt modelId="{3848E20E-D5C2-4A39-BF8D-3B7AF292C4AB}">
      <dgm:prSet phldrT="[Text]"/>
      <dgm:spPr/>
      <dgm:t>
        <a:bodyPr/>
        <a:lstStyle/>
        <a:p>
          <a:r>
            <a:rPr lang="en-US" dirty="0" smtClean="0"/>
            <a:t>Incidence proportion</a:t>
          </a:r>
          <a:endParaRPr lang="th-TH" dirty="0"/>
        </a:p>
      </dgm:t>
    </dgm:pt>
    <dgm:pt modelId="{F936A1D6-0B5A-45BE-8922-1F50D72BF419}" type="parTrans" cxnId="{55B5A122-0E5F-4F17-8D9E-92B1E34D1842}">
      <dgm:prSet/>
      <dgm:spPr/>
      <dgm:t>
        <a:bodyPr/>
        <a:lstStyle/>
        <a:p>
          <a:endParaRPr lang="th-TH"/>
        </a:p>
      </dgm:t>
    </dgm:pt>
    <dgm:pt modelId="{A07BB259-90BC-4F35-A0B1-1462FB763E59}" type="sibTrans" cxnId="{55B5A122-0E5F-4F17-8D9E-92B1E34D1842}">
      <dgm:prSet/>
      <dgm:spPr/>
      <dgm:t>
        <a:bodyPr/>
        <a:lstStyle/>
        <a:p>
          <a:endParaRPr lang="th-TH"/>
        </a:p>
      </dgm:t>
    </dgm:pt>
    <dgm:pt modelId="{1A011396-043D-444B-9E7B-49D5E1BD6F59}">
      <dgm:prSet phldrT="[Text]"/>
      <dgm:spPr/>
      <dgm:t>
        <a:bodyPr/>
        <a:lstStyle/>
        <a:p>
          <a:r>
            <a:rPr lang="en-US" dirty="0" smtClean="0"/>
            <a:t>Incidence Rate</a:t>
          </a:r>
          <a:endParaRPr lang="th-TH" dirty="0"/>
        </a:p>
      </dgm:t>
    </dgm:pt>
    <dgm:pt modelId="{1F3D3B32-CE54-4ACF-A8A1-A82B51C081AB}" type="parTrans" cxnId="{20836637-4F3A-4FC8-A9F0-FFD39898BA58}">
      <dgm:prSet/>
      <dgm:spPr/>
      <dgm:t>
        <a:bodyPr/>
        <a:lstStyle/>
        <a:p>
          <a:endParaRPr lang="th-TH"/>
        </a:p>
      </dgm:t>
    </dgm:pt>
    <dgm:pt modelId="{A1124B63-562A-4D03-ADA5-80CFD65AE676}" type="sibTrans" cxnId="{20836637-4F3A-4FC8-A9F0-FFD39898BA58}">
      <dgm:prSet/>
      <dgm:spPr/>
      <dgm:t>
        <a:bodyPr/>
        <a:lstStyle/>
        <a:p>
          <a:endParaRPr lang="th-TH"/>
        </a:p>
      </dgm:t>
    </dgm:pt>
    <dgm:pt modelId="{79C6E486-3ED5-45E9-BD00-2977FDE09089}">
      <dgm:prSet phldrT="[Text]"/>
      <dgm:spPr/>
      <dgm:t>
        <a:bodyPr/>
        <a:lstStyle/>
        <a:p>
          <a:r>
            <a:rPr lang="en-US" dirty="0" smtClean="0"/>
            <a:t>RR, IRR, RR, OR, PR </a:t>
          </a:r>
          <a:endParaRPr lang="th-TH" dirty="0"/>
        </a:p>
      </dgm:t>
    </dgm:pt>
    <dgm:pt modelId="{989BD783-6774-465A-96B4-58BF5B31A952}" type="parTrans" cxnId="{2FD3D3DD-437B-4AF8-A393-F362E72A42C9}">
      <dgm:prSet/>
      <dgm:spPr/>
      <dgm:t>
        <a:bodyPr/>
        <a:lstStyle/>
        <a:p>
          <a:endParaRPr lang="th-TH"/>
        </a:p>
      </dgm:t>
    </dgm:pt>
    <dgm:pt modelId="{0ACE19D4-78DE-46F8-9245-AE466A34BCBA}" type="sibTrans" cxnId="{2FD3D3DD-437B-4AF8-A393-F362E72A42C9}">
      <dgm:prSet/>
      <dgm:spPr/>
      <dgm:t>
        <a:bodyPr/>
        <a:lstStyle/>
        <a:p>
          <a:endParaRPr lang="th-TH"/>
        </a:p>
      </dgm:t>
    </dgm:pt>
    <dgm:pt modelId="{170CED6F-4F08-49DF-8776-58CE62EB884D}">
      <dgm:prSet phldrT="[Text]"/>
      <dgm:spPr/>
      <dgm:t>
        <a:bodyPr/>
        <a:lstStyle/>
        <a:p>
          <a:r>
            <a:rPr lang="en-US" dirty="0" smtClean="0"/>
            <a:t>RD, IRD, PD</a:t>
          </a:r>
          <a:endParaRPr lang="th-TH" dirty="0"/>
        </a:p>
      </dgm:t>
    </dgm:pt>
    <dgm:pt modelId="{8EF64F32-EEF7-47EA-86C9-1DA232252223}" type="parTrans" cxnId="{9CA14281-170A-4C74-8CBF-26D69222DB8B}">
      <dgm:prSet/>
      <dgm:spPr/>
      <dgm:t>
        <a:bodyPr/>
        <a:lstStyle/>
        <a:p>
          <a:endParaRPr lang="th-TH"/>
        </a:p>
      </dgm:t>
    </dgm:pt>
    <dgm:pt modelId="{FBE2AB35-B129-44A4-8830-C0995C60F522}" type="sibTrans" cxnId="{9CA14281-170A-4C74-8CBF-26D69222DB8B}">
      <dgm:prSet/>
      <dgm:spPr/>
      <dgm:t>
        <a:bodyPr/>
        <a:lstStyle/>
        <a:p>
          <a:endParaRPr lang="th-TH"/>
        </a:p>
      </dgm:t>
    </dgm:pt>
    <dgm:pt modelId="{2E20A1F7-956E-4C41-AAE6-A7564D8C19EF}">
      <dgm:prSet phldrT="[Text]"/>
      <dgm:spPr/>
      <dgm:t>
        <a:bodyPr/>
        <a:lstStyle/>
        <a:p>
          <a:r>
            <a:rPr lang="en-US" dirty="0" err="1" smtClean="0"/>
            <a:t>AF</a:t>
          </a:r>
          <a:r>
            <a:rPr lang="en-US" baseline="-25000" dirty="0" err="1" smtClean="0"/>
            <a:t>e</a:t>
          </a:r>
          <a:r>
            <a:rPr lang="en-US" dirty="0" smtClean="0"/>
            <a:t>, </a:t>
          </a:r>
          <a:r>
            <a:rPr lang="en-US" dirty="0" err="1" smtClean="0"/>
            <a:t>AF</a:t>
          </a:r>
          <a:r>
            <a:rPr lang="en-US" baseline="-25000" dirty="0" err="1" smtClean="0"/>
            <a:t>p</a:t>
          </a:r>
          <a:endParaRPr lang="th-TH" dirty="0"/>
        </a:p>
      </dgm:t>
    </dgm:pt>
    <dgm:pt modelId="{AF5A79B9-F3A6-42FF-802A-C84E3C53DB06}" type="parTrans" cxnId="{1B50BF45-A3DE-4B5E-ADF6-0A106011EE2D}">
      <dgm:prSet/>
      <dgm:spPr/>
      <dgm:t>
        <a:bodyPr/>
        <a:lstStyle/>
        <a:p>
          <a:endParaRPr lang="th-TH"/>
        </a:p>
      </dgm:t>
    </dgm:pt>
    <dgm:pt modelId="{BB29F789-1860-433A-8B4D-764ABEB76388}" type="sibTrans" cxnId="{1B50BF45-A3DE-4B5E-ADF6-0A106011EE2D}">
      <dgm:prSet/>
      <dgm:spPr/>
      <dgm:t>
        <a:bodyPr/>
        <a:lstStyle/>
        <a:p>
          <a:endParaRPr lang="th-TH"/>
        </a:p>
      </dgm:t>
    </dgm:pt>
    <dgm:pt modelId="{19F852C8-A29B-4A3D-95D7-90EE758850F1}">
      <dgm:prSet phldrT="[Text]"/>
      <dgm:spPr/>
      <dgm:t>
        <a:bodyPr/>
        <a:lstStyle/>
        <a:p>
          <a:r>
            <a:rPr lang="en-US" dirty="0" smtClean="0"/>
            <a:t>Protective factor</a:t>
          </a:r>
          <a:endParaRPr lang="th-TH" dirty="0"/>
        </a:p>
      </dgm:t>
    </dgm:pt>
    <dgm:pt modelId="{2CD68B18-D753-4C90-94E2-25BB3A69E0EB}" type="parTrans" cxnId="{EC851DC3-D667-4A47-ACEC-BD84CC0CF5C3}">
      <dgm:prSet/>
      <dgm:spPr/>
      <dgm:t>
        <a:bodyPr/>
        <a:lstStyle/>
        <a:p>
          <a:endParaRPr lang="th-TH"/>
        </a:p>
      </dgm:t>
    </dgm:pt>
    <dgm:pt modelId="{7E53FF30-5D33-4EA7-9B28-3CDF3C098527}" type="sibTrans" cxnId="{EC851DC3-D667-4A47-ACEC-BD84CC0CF5C3}">
      <dgm:prSet/>
      <dgm:spPr/>
      <dgm:t>
        <a:bodyPr/>
        <a:lstStyle/>
        <a:p>
          <a:endParaRPr lang="th-TH"/>
        </a:p>
      </dgm:t>
    </dgm:pt>
    <dgm:pt modelId="{AEB6BA51-F13A-448C-8475-AE573DC474EB}">
      <dgm:prSet phldrT="[Text]" custT="1"/>
      <dgm:spPr/>
      <dgm:t>
        <a:bodyPr/>
        <a:lstStyle/>
        <a:p>
          <a:r>
            <a:rPr lang="en-US" sz="1600" dirty="0" err="1" smtClean="0"/>
            <a:t>PF</a:t>
          </a:r>
          <a:r>
            <a:rPr lang="en-US" sz="1600" baseline="-25000" dirty="0" err="1" smtClean="0"/>
            <a:t>e</a:t>
          </a:r>
          <a:r>
            <a:rPr lang="en-US" sz="1600" dirty="0" smtClean="0"/>
            <a:t>, </a:t>
          </a:r>
          <a:r>
            <a:rPr lang="en-US" sz="1600" dirty="0" err="1" smtClean="0"/>
            <a:t>PF</a:t>
          </a:r>
          <a:r>
            <a:rPr lang="en-US" sz="1600" baseline="-25000" dirty="0" err="1" smtClean="0"/>
            <a:t>p</a:t>
          </a:r>
          <a:r>
            <a:rPr lang="en-US" sz="1600" baseline="-25000" dirty="0" smtClean="0"/>
            <a:t>,</a:t>
          </a:r>
        </a:p>
        <a:p>
          <a:r>
            <a:rPr lang="en-US" sz="2400" baseline="-25000" dirty="0" smtClean="0"/>
            <a:t>Preventable Fraction</a:t>
          </a:r>
          <a:r>
            <a:rPr lang="en-US" sz="2800" baseline="-25000" dirty="0" smtClean="0"/>
            <a:t> </a:t>
          </a:r>
          <a:endParaRPr lang="th-TH" sz="2800" dirty="0"/>
        </a:p>
      </dgm:t>
    </dgm:pt>
    <dgm:pt modelId="{0727E29E-27B6-4221-A8A9-24D37D31A28A}" type="parTrans" cxnId="{D7C924B1-1760-4336-B9B2-080E6845A716}">
      <dgm:prSet/>
      <dgm:spPr/>
      <dgm:t>
        <a:bodyPr/>
        <a:lstStyle/>
        <a:p>
          <a:endParaRPr lang="th-TH"/>
        </a:p>
      </dgm:t>
    </dgm:pt>
    <dgm:pt modelId="{4B24403F-0F25-4445-83B6-1C2FBF3088EB}" type="sibTrans" cxnId="{D7C924B1-1760-4336-B9B2-080E6845A716}">
      <dgm:prSet/>
      <dgm:spPr/>
      <dgm:t>
        <a:bodyPr/>
        <a:lstStyle/>
        <a:p>
          <a:endParaRPr lang="th-TH"/>
        </a:p>
      </dgm:t>
    </dgm:pt>
    <dgm:pt modelId="{52CFB115-90A4-4F22-93E7-97C82642A4A1}">
      <dgm:prSet phldrT="[Text]" custT="1"/>
      <dgm:spPr/>
      <dgm:t>
        <a:bodyPr/>
        <a:lstStyle/>
        <a:p>
          <a:r>
            <a:rPr lang="en-US" sz="2000" b="1" dirty="0" smtClean="0"/>
            <a:t>Measures in Epidemiology</a:t>
          </a:r>
          <a:endParaRPr lang="th-TH" sz="2000" b="1" dirty="0"/>
        </a:p>
      </dgm:t>
    </dgm:pt>
    <dgm:pt modelId="{7BF7FBD3-CEED-46B1-87D9-0942947D8B89}" type="sibTrans" cxnId="{1EFB7B73-A630-46E2-8478-EDB412D56BF1}">
      <dgm:prSet/>
      <dgm:spPr/>
      <dgm:t>
        <a:bodyPr/>
        <a:lstStyle/>
        <a:p>
          <a:endParaRPr lang="th-TH"/>
        </a:p>
      </dgm:t>
    </dgm:pt>
    <dgm:pt modelId="{308456B9-3253-4434-BA5E-A06A06D97291}" type="parTrans" cxnId="{1EFB7B73-A630-46E2-8478-EDB412D56BF1}">
      <dgm:prSet/>
      <dgm:spPr/>
      <dgm:t>
        <a:bodyPr/>
        <a:lstStyle/>
        <a:p>
          <a:endParaRPr lang="th-TH"/>
        </a:p>
      </dgm:t>
    </dgm:pt>
    <dgm:pt modelId="{A07F64AE-C3ED-4B23-B224-64BE5BE803FF}" type="pres">
      <dgm:prSet presAssocID="{9FCB7E2B-D8D5-48DE-922C-600FEBC432C8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th-TH"/>
        </a:p>
      </dgm:t>
    </dgm:pt>
    <dgm:pt modelId="{20A9612B-FDA3-4E0D-9BC6-AA5FBF0167B1}" type="pres">
      <dgm:prSet presAssocID="{52CFB115-90A4-4F22-93E7-97C82642A4A1}" presName="root1" presStyleCnt="0"/>
      <dgm:spPr/>
      <dgm:t>
        <a:bodyPr/>
        <a:lstStyle/>
        <a:p>
          <a:endParaRPr lang="th-TH"/>
        </a:p>
      </dgm:t>
    </dgm:pt>
    <dgm:pt modelId="{6F5CC21E-C73C-4627-9DEE-C80397782517}" type="pres">
      <dgm:prSet presAssocID="{52CFB115-90A4-4F22-93E7-97C82642A4A1}" presName="LevelOneTextNode" presStyleLbl="node0" presStyleIdx="0" presStyleCnt="1" custScaleX="174151" custScaleY="225587" custLinFactNeighborX="-56716" custLinFactNeighborY="-50680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D92B69C6-8AF0-41AC-8C1E-1734B4709C19}" type="pres">
      <dgm:prSet presAssocID="{52CFB115-90A4-4F22-93E7-97C82642A4A1}" presName="level2hierChild" presStyleCnt="0"/>
      <dgm:spPr/>
      <dgm:t>
        <a:bodyPr/>
        <a:lstStyle/>
        <a:p>
          <a:endParaRPr lang="th-TH"/>
        </a:p>
      </dgm:t>
    </dgm:pt>
    <dgm:pt modelId="{BCDF8CB0-EFE4-4283-93BE-F75C2611D313}" type="pres">
      <dgm:prSet presAssocID="{F41D7C16-CB05-4377-9AC2-A264BB7112AC}" presName="conn2-1" presStyleLbl="parChTrans1D2" presStyleIdx="0" presStyleCnt="3"/>
      <dgm:spPr/>
      <dgm:t>
        <a:bodyPr/>
        <a:lstStyle/>
        <a:p>
          <a:endParaRPr lang="th-TH"/>
        </a:p>
      </dgm:t>
    </dgm:pt>
    <dgm:pt modelId="{78A934AE-B376-4F31-A43E-DFCC199A0242}" type="pres">
      <dgm:prSet presAssocID="{F41D7C16-CB05-4377-9AC2-A264BB7112AC}" presName="connTx" presStyleLbl="parChTrans1D2" presStyleIdx="0" presStyleCnt="3"/>
      <dgm:spPr/>
      <dgm:t>
        <a:bodyPr/>
        <a:lstStyle/>
        <a:p>
          <a:endParaRPr lang="th-TH"/>
        </a:p>
      </dgm:t>
    </dgm:pt>
    <dgm:pt modelId="{01BFF0B1-CEDB-41EC-9B20-494F4ED2D0DB}" type="pres">
      <dgm:prSet presAssocID="{72AFA49C-E852-47DD-968F-1485A362B389}" presName="root2" presStyleCnt="0"/>
      <dgm:spPr/>
      <dgm:t>
        <a:bodyPr/>
        <a:lstStyle/>
        <a:p>
          <a:endParaRPr lang="th-TH"/>
        </a:p>
      </dgm:t>
    </dgm:pt>
    <dgm:pt modelId="{2CA4165C-68A2-4EA4-8EAA-9F72B72EF1AB}" type="pres">
      <dgm:prSet presAssocID="{72AFA49C-E852-47DD-968F-1485A362B389}" presName="LevelTwoTextNode" presStyleLbl="node2" presStyleIdx="0" presStyleCnt="3" custScaleY="138066" custLinFactNeighborX="-20303" custLinFactNeighborY="-5413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4DA71284-14C0-49F3-A0C8-9CEA7DAE3E89}" type="pres">
      <dgm:prSet presAssocID="{72AFA49C-E852-47DD-968F-1485A362B389}" presName="level3hierChild" presStyleCnt="0"/>
      <dgm:spPr/>
      <dgm:t>
        <a:bodyPr/>
        <a:lstStyle/>
        <a:p>
          <a:endParaRPr lang="th-TH"/>
        </a:p>
      </dgm:t>
    </dgm:pt>
    <dgm:pt modelId="{1915357E-DA26-40A7-8326-93AB3D224EEE}" type="pres">
      <dgm:prSet presAssocID="{B776C3D8-3E0E-40F3-94CB-5048254332E1}" presName="conn2-1" presStyleLbl="parChTrans1D3" presStyleIdx="0" presStyleCnt="6"/>
      <dgm:spPr/>
      <dgm:t>
        <a:bodyPr/>
        <a:lstStyle/>
        <a:p>
          <a:endParaRPr lang="th-TH"/>
        </a:p>
      </dgm:t>
    </dgm:pt>
    <dgm:pt modelId="{5CC5C460-FDBA-4393-B5B5-B541CB2FF2AE}" type="pres">
      <dgm:prSet presAssocID="{B776C3D8-3E0E-40F3-94CB-5048254332E1}" presName="connTx" presStyleLbl="parChTrans1D3" presStyleIdx="0" presStyleCnt="6"/>
      <dgm:spPr/>
      <dgm:t>
        <a:bodyPr/>
        <a:lstStyle/>
        <a:p>
          <a:endParaRPr lang="th-TH"/>
        </a:p>
      </dgm:t>
    </dgm:pt>
    <dgm:pt modelId="{8E24D5FA-9743-4F09-9B72-B7F525BAC3FE}" type="pres">
      <dgm:prSet presAssocID="{0BF34243-C5DB-4477-8523-BB2806548029}" presName="root2" presStyleCnt="0"/>
      <dgm:spPr/>
      <dgm:t>
        <a:bodyPr/>
        <a:lstStyle/>
        <a:p>
          <a:endParaRPr lang="th-TH"/>
        </a:p>
      </dgm:t>
    </dgm:pt>
    <dgm:pt modelId="{8817A03B-5B70-4C59-A398-3454B0A13344}" type="pres">
      <dgm:prSet presAssocID="{0BF34243-C5DB-4477-8523-BB2806548029}" presName="LevelTwoTextNode" presStyleLbl="node3" presStyleIdx="0" presStyleCnt="6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975975C8-EE9D-4A11-AD5E-61CAECBBAFA0}" type="pres">
      <dgm:prSet presAssocID="{0BF34243-C5DB-4477-8523-BB2806548029}" presName="level3hierChild" presStyleCnt="0"/>
      <dgm:spPr/>
      <dgm:t>
        <a:bodyPr/>
        <a:lstStyle/>
        <a:p>
          <a:endParaRPr lang="th-TH"/>
        </a:p>
      </dgm:t>
    </dgm:pt>
    <dgm:pt modelId="{CF787D35-BF5E-4ECA-A0DC-65BBF9323C26}" type="pres">
      <dgm:prSet presAssocID="{28D66223-C5B5-4243-8AB6-84A5C4A81C79}" presName="conn2-1" presStyleLbl="parChTrans1D4" presStyleIdx="0" presStyleCnt="8"/>
      <dgm:spPr/>
      <dgm:t>
        <a:bodyPr/>
        <a:lstStyle/>
        <a:p>
          <a:endParaRPr lang="th-TH"/>
        </a:p>
      </dgm:t>
    </dgm:pt>
    <dgm:pt modelId="{0C5D83F9-5C4E-4F5E-8B8D-03DE40E3D6EB}" type="pres">
      <dgm:prSet presAssocID="{28D66223-C5B5-4243-8AB6-84A5C4A81C79}" presName="connTx" presStyleLbl="parChTrans1D4" presStyleIdx="0" presStyleCnt="8"/>
      <dgm:spPr/>
      <dgm:t>
        <a:bodyPr/>
        <a:lstStyle/>
        <a:p>
          <a:endParaRPr lang="th-TH"/>
        </a:p>
      </dgm:t>
    </dgm:pt>
    <dgm:pt modelId="{045BC4AE-A5A2-4392-8C2C-74AF158D5550}" type="pres">
      <dgm:prSet presAssocID="{1D2E9F87-E118-4172-B9DE-DC95906E666D}" presName="root2" presStyleCnt="0"/>
      <dgm:spPr/>
      <dgm:t>
        <a:bodyPr/>
        <a:lstStyle/>
        <a:p>
          <a:endParaRPr lang="th-TH"/>
        </a:p>
      </dgm:t>
    </dgm:pt>
    <dgm:pt modelId="{DB1B19F9-2FE9-422D-BB36-5A24D6B924C1}" type="pres">
      <dgm:prSet presAssocID="{1D2E9F87-E118-4172-B9DE-DC95906E666D}" presName="LevelTwoTextNode" presStyleLbl="node4" presStyleIdx="0" presStyleCnt="8" custScaleX="112378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5BE0878A-DC38-4981-893F-383476038ED9}" type="pres">
      <dgm:prSet presAssocID="{1D2E9F87-E118-4172-B9DE-DC95906E666D}" presName="level3hierChild" presStyleCnt="0"/>
      <dgm:spPr/>
      <dgm:t>
        <a:bodyPr/>
        <a:lstStyle/>
        <a:p>
          <a:endParaRPr lang="th-TH"/>
        </a:p>
      </dgm:t>
    </dgm:pt>
    <dgm:pt modelId="{E296A09D-F948-4457-B214-42FF76781255}" type="pres">
      <dgm:prSet presAssocID="{991F81C7-87F9-4634-BFE7-40F4214FD6A3}" presName="conn2-1" presStyleLbl="parChTrans1D4" presStyleIdx="1" presStyleCnt="8"/>
      <dgm:spPr/>
      <dgm:t>
        <a:bodyPr/>
        <a:lstStyle/>
        <a:p>
          <a:endParaRPr lang="th-TH"/>
        </a:p>
      </dgm:t>
    </dgm:pt>
    <dgm:pt modelId="{F3045FC1-9D51-4CB9-8B64-1523C3EAA8C6}" type="pres">
      <dgm:prSet presAssocID="{991F81C7-87F9-4634-BFE7-40F4214FD6A3}" presName="connTx" presStyleLbl="parChTrans1D4" presStyleIdx="1" presStyleCnt="8"/>
      <dgm:spPr/>
      <dgm:t>
        <a:bodyPr/>
        <a:lstStyle/>
        <a:p>
          <a:endParaRPr lang="th-TH"/>
        </a:p>
      </dgm:t>
    </dgm:pt>
    <dgm:pt modelId="{80095325-C54B-488D-988B-3E3329B18635}" type="pres">
      <dgm:prSet presAssocID="{2DC726CF-9897-4E58-B4C7-B38468FC8410}" presName="root2" presStyleCnt="0"/>
      <dgm:spPr/>
      <dgm:t>
        <a:bodyPr/>
        <a:lstStyle/>
        <a:p>
          <a:endParaRPr lang="th-TH"/>
        </a:p>
      </dgm:t>
    </dgm:pt>
    <dgm:pt modelId="{05CF293D-5788-4C79-B8FC-18D6F79D10B9}" type="pres">
      <dgm:prSet presAssocID="{2DC726CF-9897-4E58-B4C7-B38468FC8410}" presName="LevelTwoTextNode" presStyleLbl="node4" presStyleIdx="1" presStyleCnt="8" custScaleX="112378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77A05B48-D036-4D8A-A953-08AC462A1BDE}" type="pres">
      <dgm:prSet presAssocID="{2DC726CF-9897-4E58-B4C7-B38468FC8410}" presName="level3hierChild" presStyleCnt="0"/>
      <dgm:spPr/>
      <dgm:t>
        <a:bodyPr/>
        <a:lstStyle/>
        <a:p>
          <a:endParaRPr lang="th-TH"/>
        </a:p>
      </dgm:t>
    </dgm:pt>
    <dgm:pt modelId="{7360A94C-F63A-4AE8-82B9-6DF5AE48CCB7}" type="pres">
      <dgm:prSet presAssocID="{44CC2D56-0A2A-4D8B-A97C-2EDE26D4D8F0}" presName="conn2-1" presStyleLbl="parChTrans1D3" presStyleIdx="1" presStyleCnt="6"/>
      <dgm:spPr/>
      <dgm:t>
        <a:bodyPr/>
        <a:lstStyle/>
        <a:p>
          <a:endParaRPr lang="th-TH"/>
        </a:p>
      </dgm:t>
    </dgm:pt>
    <dgm:pt modelId="{C02E9546-CE12-48F7-B7FB-F7F788F972FF}" type="pres">
      <dgm:prSet presAssocID="{44CC2D56-0A2A-4D8B-A97C-2EDE26D4D8F0}" presName="connTx" presStyleLbl="parChTrans1D3" presStyleIdx="1" presStyleCnt="6"/>
      <dgm:spPr/>
      <dgm:t>
        <a:bodyPr/>
        <a:lstStyle/>
        <a:p>
          <a:endParaRPr lang="th-TH"/>
        </a:p>
      </dgm:t>
    </dgm:pt>
    <dgm:pt modelId="{366DAEF0-2B93-43F5-B4C6-45C290F13779}" type="pres">
      <dgm:prSet presAssocID="{54042FFF-EFB5-4A89-8F56-1FF738F9260A}" presName="root2" presStyleCnt="0"/>
      <dgm:spPr/>
      <dgm:t>
        <a:bodyPr/>
        <a:lstStyle/>
        <a:p>
          <a:endParaRPr lang="th-TH"/>
        </a:p>
      </dgm:t>
    </dgm:pt>
    <dgm:pt modelId="{C1F2DEF7-0B32-4141-BFD2-1B2AB8E36BC6}" type="pres">
      <dgm:prSet presAssocID="{54042FFF-EFB5-4A89-8F56-1FF738F9260A}" presName="LevelTwoTextNode" presStyleLbl="node3" presStyleIdx="1" presStyleCnt="6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DF8C4A76-C49E-452E-AA21-13D3F85CBF91}" type="pres">
      <dgm:prSet presAssocID="{54042FFF-EFB5-4A89-8F56-1FF738F9260A}" presName="level3hierChild" presStyleCnt="0"/>
      <dgm:spPr/>
      <dgm:t>
        <a:bodyPr/>
        <a:lstStyle/>
        <a:p>
          <a:endParaRPr lang="th-TH"/>
        </a:p>
      </dgm:t>
    </dgm:pt>
    <dgm:pt modelId="{BFF85A31-DDA0-4776-A78A-B7C64374246C}" type="pres">
      <dgm:prSet presAssocID="{F936A1D6-0B5A-45BE-8922-1F50D72BF419}" presName="conn2-1" presStyleLbl="parChTrans1D4" presStyleIdx="2" presStyleCnt="8"/>
      <dgm:spPr/>
      <dgm:t>
        <a:bodyPr/>
        <a:lstStyle/>
        <a:p>
          <a:endParaRPr lang="th-TH"/>
        </a:p>
      </dgm:t>
    </dgm:pt>
    <dgm:pt modelId="{96E98678-0BE7-462B-8DF1-DCFDF1810A96}" type="pres">
      <dgm:prSet presAssocID="{F936A1D6-0B5A-45BE-8922-1F50D72BF419}" presName="connTx" presStyleLbl="parChTrans1D4" presStyleIdx="2" presStyleCnt="8"/>
      <dgm:spPr/>
      <dgm:t>
        <a:bodyPr/>
        <a:lstStyle/>
        <a:p>
          <a:endParaRPr lang="th-TH"/>
        </a:p>
      </dgm:t>
    </dgm:pt>
    <dgm:pt modelId="{9EC735E4-2F9F-4EC4-A48F-EBE78871A568}" type="pres">
      <dgm:prSet presAssocID="{3848E20E-D5C2-4A39-BF8D-3B7AF292C4AB}" presName="root2" presStyleCnt="0"/>
      <dgm:spPr/>
      <dgm:t>
        <a:bodyPr/>
        <a:lstStyle/>
        <a:p>
          <a:endParaRPr lang="th-TH"/>
        </a:p>
      </dgm:t>
    </dgm:pt>
    <dgm:pt modelId="{E3F73D07-70CC-47EA-A065-6721F65AC43D}" type="pres">
      <dgm:prSet presAssocID="{3848E20E-D5C2-4A39-BF8D-3B7AF292C4AB}" presName="LevelTwoTextNode" presStyleLbl="node4" presStyleIdx="2" presStyleCnt="8" custScaleX="112378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C24921AD-75A1-4E4C-8B14-914DD0EE1F71}" type="pres">
      <dgm:prSet presAssocID="{3848E20E-D5C2-4A39-BF8D-3B7AF292C4AB}" presName="level3hierChild" presStyleCnt="0"/>
      <dgm:spPr/>
      <dgm:t>
        <a:bodyPr/>
        <a:lstStyle/>
        <a:p>
          <a:endParaRPr lang="th-TH"/>
        </a:p>
      </dgm:t>
    </dgm:pt>
    <dgm:pt modelId="{BC55E604-5BC4-4D07-B9B2-E29281E5F32E}" type="pres">
      <dgm:prSet presAssocID="{1F3D3B32-CE54-4ACF-A8A1-A82B51C081AB}" presName="conn2-1" presStyleLbl="parChTrans1D4" presStyleIdx="3" presStyleCnt="8"/>
      <dgm:spPr/>
      <dgm:t>
        <a:bodyPr/>
        <a:lstStyle/>
        <a:p>
          <a:endParaRPr lang="th-TH"/>
        </a:p>
      </dgm:t>
    </dgm:pt>
    <dgm:pt modelId="{5B19E5AD-888F-40C6-9D78-76A34161AFD9}" type="pres">
      <dgm:prSet presAssocID="{1F3D3B32-CE54-4ACF-A8A1-A82B51C081AB}" presName="connTx" presStyleLbl="parChTrans1D4" presStyleIdx="3" presStyleCnt="8"/>
      <dgm:spPr/>
      <dgm:t>
        <a:bodyPr/>
        <a:lstStyle/>
        <a:p>
          <a:endParaRPr lang="th-TH"/>
        </a:p>
      </dgm:t>
    </dgm:pt>
    <dgm:pt modelId="{409810F4-CA3A-418A-B11F-48D7EF802F7E}" type="pres">
      <dgm:prSet presAssocID="{1A011396-043D-444B-9E7B-49D5E1BD6F59}" presName="root2" presStyleCnt="0"/>
      <dgm:spPr/>
      <dgm:t>
        <a:bodyPr/>
        <a:lstStyle/>
        <a:p>
          <a:endParaRPr lang="th-TH"/>
        </a:p>
      </dgm:t>
    </dgm:pt>
    <dgm:pt modelId="{2E17DD7F-6141-4EC4-B3CF-5167C1D82CE9}" type="pres">
      <dgm:prSet presAssocID="{1A011396-043D-444B-9E7B-49D5E1BD6F59}" presName="LevelTwoTextNode" presStyleLbl="node4" presStyleIdx="3" presStyleCnt="8" custScaleX="112378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17AEE934-05F8-44EC-890A-66EEE924AD23}" type="pres">
      <dgm:prSet presAssocID="{1A011396-043D-444B-9E7B-49D5E1BD6F59}" presName="level3hierChild" presStyleCnt="0"/>
      <dgm:spPr/>
      <dgm:t>
        <a:bodyPr/>
        <a:lstStyle/>
        <a:p>
          <a:endParaRPr lang="th-TH"/>
        </a:p>
      </dgm:t>
    </dgm:pt>
    <dgm:pt modelId="{5529C08D-CA74-4E10-9EB6-40DB9A9F6064}" type="pres">
      <dgm:prSet presAssocID="{9ED69391-FC41-4BA9-BD5A-AA62DA9624BB}" presName="conn2-1" presStyleLbl="parChTrans1D2" presStyleIdx="1" presStyleCnt="3"/>
      <dgm:spPr/>
      <dgm:t>
        <a:bodyPr/>
        <a:lstStyle/>
        <a:p>
          <a:endParaRPr lang="th-TH"/>
        </a:p>
      </dgm:t>
    </dgm:pt>
    <dgm:pt modelId="{49D81F68-4FA2-46D4-866C-4CB03C69B192}" type="pres">
      <dgm:prSet presAssocID="{9ED69391-FC41-4BA9-BD5A-AA62DA9624BB}" presName="connTx" presStyleLbl="parChTrans1D2" presStyleIdx="1" presStyleCnt="3"/>
      <dgm:spPr/>
      <dgm:t>
        <a:bodyPr/>
        <a:lstStyle/>
        <a:p>
          <a:endParaRPr lang="th-TH"/>
        </a:p>
      </dgm:t>
    </dgm:pt>
    <dgm:pt modelId="{067190AD-4D9B-4F60-8AF9-234794D16B2B}" type="pres">
      <dgm:prSet presAssocID="{9D2D3E00-3EF8-425C-8C40-6637AFD1FF58}" presName="root2" presStyleCnt="0"/>
      <dgm:spPr/>
      <dgm:t>
        <a:bodyPr/>
        <a:lstStyle/>
        <a:p>
          <a:endParaRPr lang="th-TH"/>
        </a:p>
      </dgm:t>
    </dgm:pt>
    <dgm:pt modelId="{EF2EB481-CCDB-4A83-9403-471476AF5290}" type="pres">
      <dgm:prSet presAssocID="{9D2D3E00-3EF8-425C-8C40-6637AFD1FF58}" presName="LevelTwoTextNode" presStyleLbl="node2" presStyleIdx="1" presStyleCnt="3" custScaleY="152904" custLinFactNeighborX="-20303" custLinFactNeighborY="-19767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BC63ECD6-F6A9-4E70-9648-3157A76C43FE}" type="pres">
      <dgm:prSet presAssocID="{9D2D3E00-3EF8-425C-8C40-6637AFD1FF58}" presName="level3hierChild" presStyleCnt="0"/>
      <dgm:spPr/>
      <dgm:t>
        <a:bodyPr/>
        <a:lstStyle/>
        <a:p>
          <a:endParaRPr lang="th-TH"/>
        </a:p>
      </dgm:t>
    </dgm:pt>
    <dgm:pt modelId="{6A223509-1BAF-481B-BC6B-B76E3724167D}" type="pres">
      <dgm:prSet presAssocID="{33164B6A-FC97-4D3C-AC6E-9CC6A4840E9C}" presName="conn2-1" presStyleLbl="parChTrans1D3" presStyleIdx="2" presStyleCnt="6"/>
      <dgm:spPr/>
      <dgm:t>
        <a:bodyPr/>
        <a:lstStyle/>
        <a:p>
          <a:endParaRPr lang="th-TH"/>
        </a:p>
      </dgm:t>
    </dgm:pt>
    <dgm:pt modelId="{C47D07C4-F8C4-463F-BFBA-6412CD4DA4AD}" type="pres">
      <dgm:prSet presAssocID="{33164B6A-FC97-4D3C-AC6E-9CC6A4840E9C}" presName="connTx" presStyleLbl="parChTrans1D3" presStyleIdx="2" presStyleCnt="6"/>
      <dgm:spPr/>
      <dgm:t>
        <a:bodyPr/>
        <a:lstStyle/>
        <a:p>
          <a:endParaRPr lang="th-TH"/>
        </a:p>
      </dgm:t>
    </dgm:pt>
    <dgm:pt modelId="{9046F599-2029-4F34-B286-0C8C590FB50C}" type="pres">
      <dgm:prSet presAssocID="{5019DBF4-BD43-4465-9099-777AF6AFBF08}" presName="root2" presStyleCnt="0"/>
      <dgm:spPr/>
      <dgm:t>
        <a:bodyPr/>
        <a:lstStyle/>
        <a:p>
          <a:endParaRPr lang="th-TH"/>
        </a:p>
      </dgm:t>
    </dgm:pt>
    <dgm:pt modelId="{49BF7BD3-FED2-4EA4-8840-D9E6463BBFCC}" type="pres">
      <dgm:prSet presAssocID="{5019DBF4-BD43-4465-9099-777AF6AFBF08}" presName="LevelTwoTextNode" presStyleLbl="node3" presStyleIdx="2" presStyleCnt="6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0034942D-7523-4D2B-87BE-EF0B483AB30D}" type="pres">
      <dgm:prSet presAssocID="{5019DBF4-BD43-4465-9099-777AF6AFBF08}" presName="level3hierChild" presStyleCnt="0"/>
      <dgm:spPr/>
      <dgm:t>
        <a:bodyPr/>
        <a:lstStyle/>
        <a:p>
          <a:endParaRPr lang="th-TH"/>
        </a:p>
      </dgm:t>
    </dgm:pt>
    <dgm:pt modelId="{E23E3DA5-F3BC-4BA0-8A2C-28DC726825E1}" type="pres">
      <dgm:prSet presAssocID="{989BD783-6774-465A-96B4-58BF5B31A952}" presName="conn2-1" presStyleLbl="parChTrans1D4" presStyleIdx="4" presStyleCnt="8"/>
      <dgm:spPr/>
      <dgm:t>
        <a:bodyPr/>
        <a:lstStyle/>
        <a:p>
          <a:endParaRPr lang="th-TH"/>
        </a:p>
      </dgm:t>
    </dgm:pt>
    <dgm:pt modelId="{1AE36D05-11EF-4737-B1FF-F3D65005D12F}" type="pres">
      <dgm:prSet presAssocID="{989BD783-6774-465A-96B4-58BF5B31A952}" presName="connTx" presStyleLbl="parChTrans1D4" presStyleIdx="4" presStyleCnt="8"/>
      <dgm:spPr/>
      <dgm:t>
        <a:bodyPr/>
        <a:lstStyle/>
        <a:p>
          <a:endParaRPr lang="th-TH"/>
        </a:p>
      </dgm:t>
    </dgm:pt>
    <dgm:pt modelId="{C337E683-589C-4401-AC6A-2AEAC1BC2374}" type="pres">
      <dgm:prSet presAssocID="{79C6E486-3ED5-45E9-BD00-2977FDE09089}" presName="root2" presStyleCnt="0"/>
      <dgm:spPr/>
      <dgm:t>
        <a:bodyPr/>
        <a:lstStyle/>
        <a:p>
          <a:endParaRPr lang="th-TH"/>
        </a:p>
      </dgm:t>
    </dgm:pt>
    <dgm:pt modelId="{F367AE65-1F63-4B3D-AC72-1BCB422D8486}" type="pres">
      <dgm:prSet presAssocID="{79C6E486-3ED5-45E9-BD00-2977FDE09089}" presName="LevelTwoTextNode" presStyleLbl="node4" presStyleIdx="4" presStyleCnt="8" custScaleX="112378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4BBA275B-BBA9-4D72-8CE9-3CBF5C49C2BC}" type="pres">
      <dgm:prSet presAssocID="{79C6E486-3ED5-45E9-BD00-2977FDE09089}" presName="level3hierChild" presStyleCnt="0"/>
      <dgm:spPr/>
      <dgm:t>
        <a:bodyPr/>
        <a:lstStyle/>
        <a:p>
          <a:endParaRPr lang="th-TH"/>
        </a:p>
      </dgm:t>
    </dgm:pt>
    <dgm:pt modelId="{2C8951F2-9E58-4DF8-9C51-35488939D4C0}" type="pres">
      <dgm:prSet presAssocID="{B503B262-2AE9-4BDF-B358-71BB30DF7029}" presName="conn2-1" presStyleLbl="parChTrans1D3" presStyleIdx="3" presStyleCnt="6"/>
      <dgm:spPr/>
      <dgm:t>
        <a:bodyPr/>
        <a:lstStyle/>
        <a:p>
          <a:endParaRPr lang="th-TH"/>
        </a:p>
      </dgm:t>
    </dgm:pt>
    <dgm:pt modelId="{F448C6AC-4A2F-400E-972A-00F429148345}" type="pres">
      <dgm:prSet presAssocID="{B503B262-2AE9-4BDF-B358-71BB30DF7029}" presName="connTx" presStyleLbl="parChTrans1D3" presStyleIdx="3" presStyleCnt="6"/>
      <dgm:spPr/>
      <dgm:t>
        <a:bodyPr/>
        <a:lstStyle/>
        <a:p>
          <a:endParaRPr lang="th-TH"/>
        </a:p>
      </dgm:t>
    </dgm:pt>
    <dgm:pt modelId="{59A7CADA-9B91-4C97-A798-02C64DA4F988}" type="pres">
      <dgm:prSet presAssocID="{73E58FAD-8997-4DE3-B0BF-ED78B12967E4}" presName="root2" presStyleCnt="0"/>
      <dgm:spPr/>
      <dgm:t>
        <a:bodyPr/>
        <a:lstStyle/>
        <a:p>
          <a:endParaRPr lang="th-TH"/>
        </a:p>
      </dgm:t>
    </dgm:pt>
    <dgm:pt modelId="{B33FED27-732D-4CFF-ABBB-3530A58062D1}" type="pres">
      <dgm:prSet presAssocID="{73E58FAD-8997-4DE3-B0BF-ED78B12967E4}" presName="LevelTwoTextNode" presStyleLbl="node3" presStyleIdx="3" presStyleCnt="6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D5DAEAF5-B9A7-4C65-A8C7-DE807BEC4CC2}" type="pres">
      <dgm:prSet presAssocID="{73E58FAD-8997-4DE3-B0BF-ED78B12967E4}" presName="level3hierChild" presStyleCnt="0"/>
      <dgm:spPr/>
      <dgm:t>
        <a:bodyPr/>
        <a:lstStyle/>
        <a:p>
          <a:endParaRPr lang="th-TH"/>
        </a:p>
      </dgm:t>
    </dgm:pt>
    <dgm:pt modelId="{A1E8B107-435C-432A-86C7-327DC2DBE006}" type="pres">
      <dgm:prSet presAssocID="{8EF64F32-EEF7-47EA-86C9-1DA232252223}" presName="conn2-1" presStyleLbl="parChTrans1D4" presStyleIdx="5" presStyleCnt="8"/>
      <dgm:spPr/>
      <dgm:t>
        <a:bodyPr/>
        <a:lstStyle/>
        <a:p>
          <a:endParaRPr lang="th-TH"/>
        </a:p>
      </dgm:t>
    </dgm:pt>
    <dgm:pt modelId="{3A606765-B6DB-462E-89F8-043C21AF07D0}" type="pres">
      <dgm:prSet presAssocID="{8EF64F32-EEF7-47EA-86C9-1DA232252223}" presName="connTx" presStyleLbl="parChTrans1D4" presStyleIdx="5" presStyleCnt="8"/>
      <dgm:spPr/>
      <dgm:t>
        <a:bodyPr/>
        <a:lstStyle/>
        <a:p>
          <a:endParaRPr lang="th-TH"/>
        </a:p>
      </dgm:t>
    </dgm:pt>
    <dgm:pt modelId="{902B3970-CF17-4951-A1E5-228D7D471450}" type="pres">
      <dgm:prSet presAssocID="{170CED6F-4F08-49DF-8776-58CE62EB884D}" presName="root2" presStyleCnt="0"/>
      <dgm:spPr/>
      <dgm:t>
        <a:bodyPr/>
        <a:lstStyle/>
        <a:p>
          <a:endParaRPr lang="th-TH"/>
        </a:p>
      </dgm:t>
    </dgm:pt>
    <dgm:pt modelId="{333CE257-C932-4C78-90F3-35F0E47E6CE9}" type="pres">
      <dgm:prSet presAssocID="{170CED6F-4F08-49DF-8776-58CE62EB884D}" presName="LevelTwoTextNode" presStyleLbl="node4" presStyleIdx="5" presStyleCnt="8" custScaleX="112378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83E18AD6-3322-4807-841E-9E13432EF4A5}" type="pres">
      <dgm:prSet presAssocID="{170CED6F-4F08-49DF-8776-58CE62EB884D}" presName="level3hierChild" presStyleCnt="0"/>
      <dgm:spPr/>
      <dgm:t>
        <a:bodyPr/>
        <a:lstStyle/>
        <a:p>
          <a:endParaRPr lang="th-TH"/>
        </a:p>
      </dgm:t>
    </dgm:pt>
    <dgm:pt modelId="{A8A4DFDE-B5CC-43FF-9D3F-777732325069}" type="pres">
      <dgm:prSet presAssocID="{46866FFA-A1EB-4624-AD82-DBDBB7EDB39C}" presName="conn2-1" presStyleLbl="parChTrans1D2" presStyleIdx="2" presStyleCnt="3"/>
      <dgm:spPr/>
      <dgm:t>
        <a:bodyPr/>
        <a:lstStyle/>
        <a:p>
          <a:endParaRPr lang="th-TH"/>
        </a:p>
      </dgm:t>
    </dgm:pt>
    <dgm:pt modelId="{801043BE-9102-4579-B3FA-BE1C8EC3D257}" type="pres">
      <dgm:prSet presAssocID="{46866FFA-A1EB-4624-AD82-DBDBB7EDB39C}" presName="connTx" presStyleLbl="parChTrans1D2" presStyleIdx="2" presStyleCnt="3"/>
      <dgm:spPr/>
      <dgm:t>
        <a:bodyPr/>
        <a:lstStyle/>
        <a:p>
          <a:endParaRPr lang="th-TH"/>
        </a:p>
      </dgm:t>
    </dgm:pt>
    <dgm:pt modelId="{A5984D66-E9C5-4546-9A55-95FEF7DF9487}" type="pres">
      <dgm:prSet presAssocID="{F2CD76C2-1B5B-4EB1-84E0-6D6268B6FC08}" presName="root2" presStyleCnt="0"/>
      <dgm:spPr/>
      <dgm:t>
        <a:bodyPr/>
        <a:lstStyle/>
        <a:p>
          <a:endParaRPr lang="th-TH"/>
        </a:p>
      </dgm:t>
    </dgm:pt>
    <dgm:pt modelId="{AB4A326A-1D65-48ED-89A6-37372C806650}" type="pres">
      <dgm:prSet presAssocID="{F2CD76C2-1B5B-4EB1-84E0-6D6268B6FC08}" presName="LevelTwoTextNode" presStyleLbl="node2" presStyleIdx="2" presStyleCnt="3" custScaleY="164517" custLinFactNeighborX="-20303" custLinFactNeighborY="-9921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8087B14E-D30F-4504-8F86-3CE8C04666AA}" type="pres">
      <dgm:prSet presAssocID="{F2CD76C2-1B5B-4EB1-84E0-6D6268B6FC08}" presName="level3hierChild" presStyleCnt="0"/>
      <dgm:spPr/>
      <dgm:t>
        <a:bodyPr/>
        <a:lstStyle/>
        <a:p>
          <a:endParaRPr lang="th-TH"/>
        </a:p>
      </dgm:t>
    </dgm:pt>
    <dgm:pt modelId="{F8E46E80-18AB-45D3-A222-77C2C1DAE5C6}" type="pres">
      <dgm:prSet presAssocID="{6625B6DD-66A3-4D2D-A288-0ADCAD3DCDA3}" presName="conn2-1" presStyleLbl="parChTrans1D3" presStyleIdx="4" presStyleCnt="6"/>
      <dgm:spPr/>
      <dgm:t>
        <a:bodyPr/>
        <a:lstStyle/>
        <a:p>
          <a:endParaRPr lang="th-TH"/>
        </a:p>
      </dgm:t>
    </dgm:pt>
    <dgm:pt modelId="{B3B671A2-9C54-410D-81E1-A42761C824D6}" type="pres">
      <dgm:prSet presAssocID="{6625B6DD-66A3-4D2D-A288-0ADCAD3DCDA3}" presName="connTx" presStyleLbl="parChTrans1D3" presStyleIdx="4" presStyleCnt="6"/>
      <dgm:spPr/>
      <dgm:t>
        <a:bodyPr/>
        <a:lstStyle/>
        <a:p>
          <a:endParaRPr lang="th-TH"/>
        </a:p>
      </dgm:t>
    </dgm:pt>
    <dgm:pt modelId="{A9B12DA2-2EDE-4410-A24D-4D080D1BF397}" type="pres">
      <dgm:prSet presAssocID="{D64C4138-99F5-4436-A83E-D389A81B9A62}" presName="root2" presStyleCnt="0"/>
      <dgm:spPr/>
      <dgm:t>
        <a:bodyPr/>
        <a:lstStyle/>
        <a:p>
          <a:endParaRPr lang="th-TH"/>
        </a:p>
      </dgm:t>
    </dgm:pt>
    <dgm:pt modelId="{F3A2D447-DF33-42DE-B54B-91A2AE1B09DA}" type="pres">
      <dgm:prSet presAssocID="{D64C4138-99F5-4436-A83E-D389A81B9A62}" presName="LevelTwoTextNode" presStyleLbl="node3" presStyleIdx="4" presStyleCnt="6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33DC6006-AC2E-4F61-A492-C1B85FD4403C}" type="pres">
      <dgm:prSet presAssocID="{D64C4138-99F5-4436-A83E-D389A81B9A62}" presName="level3hierChild" presStyleCnt="0"/>
      <dgm:spPr/>
      <dgm:t>
        <a:bodyPr/>
        <a:lstStyle/>
        <a:p>
          <a:endParaRPr lang="th-TH"/>
        </a:p>
      </dgm:t>
    </dgm:pt>
    <dgm:pt modelId="{0DC407F8-D0DF-4208-97B7-AE81592477CF}" type="pres">
      <dgm:prSet presAssocID="{AF5A79B9-F3A6-42FF-802A-C84E3C53DB06}" presName="conn2-1" presStyleLbl="parChTrans1D4" presStyleIdx="6" presStyleCnt="8"/>
      <dgm:spPr/>
      <dgm:t>
        <a:bodyPr/>
        <a:lstStyle/>
        <a:p>
          <a:endParaRPr lang="th-TH"/>
        </a:p>
      </dgm:t>
    </dgm:pt>
    <dgm:pt modelId="{5906195D-C820-4F5F-BD97-F08042731988}" type="pres">
      <dgm:prSet presAssocID="{AF5A79B9-F3A6-42FF-802A-C84E3C53DB06}" presName="connTx" presStyleLbl="parChTrans1D4" presStyleIdx="6" presStyleCnt="8"/>
      <dgm:spPr/>
      <dgm:t>
        <a:bodyPr/>
        <a:lstStyle/>
        <a:p>
          <a:endParaRPr lang="th-TH"/>
        </a:p>
      </dgm:t>
    </dgm:pt>
    <dgm:pt modelId="{8EEC7338-8DD0-4927-90DC-716945D5AAE3}" type="pres">
      <dgm:prSet presAssocID="{2E20A1F7-956E-4C41-AAE6-A7564D8C19EF}" presName="root2" presStyleCnt="0"/>
      <dgm:spPr/>
      <dgm:t>
        <a:bodyPr/>
        <a:lstStyle/>
        <a:p>
          <a:endParaRPr lang="th-TH"/>
        </a:p>
      </dgm:t>
    </dgm:pt>
    <dgm:pt modelId="{50EF0CF7-4BC9-4DD5-856A-B95233312387}" type="pres">
      <dgm:prSet presAssocID="{2E20A1F7-956E-4C41-AAE6-A7564D8C19EF}" presName="LevelTwoTextNode" presStyleLbl="node4" presStyleIdx="6" presStyleCnt="8" custScaleX="112378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9B2A1C19-35B4-47A4-BC88-222B0BF8493E}" type="pres">
      <dgm:prSet presAssocID="{2E20A1F7-956E-4C41-AAE6-A7564D8C19EF}" presName="level3hierChild" presStyleCnt="0"/>
      <dgm:spPr/>
      <dgm:t>
        <a:bodyPr/>
        <a:lstStyle/>
        <a:p>
          <a:endParaRPr lang="th-TH"/>
        </a:p>
      </dgm:t>
    </dgm:pt>
    <dgm:pt modelId="{1C34861C-86C1-4A57-94A4-1C95ACE48C27}" type="pres">
      <dgm:prSet presAssocID="{2CD68B18-D753-4C90-94E2-25BB3A69E0EB}" presName="conn2-1" presStyleLbl="parChTrans1D3" presStyleIdx="5" presStyleCnt="6"/>
      <dgm:spPr/>
      <dgm:t>
        <a:bodyPr/>
        <a:lstStyle/>
        <a:p>
          <a:endParaRPr lang="th-TH"/>
        </a:p>
      </dgm:t>
    </dgm:pt>
    <dgm:pt modelId="{7ED8CABD-452A-4DF9-9024-265BFC2AF7B4}" type="pres">
      <dgm:prSet presAssocID="{2CD68B18-D753-4C90-94E2-25BB3A69E0EB}" presName="connTx" presStyleLbl="parChTrans1D3" presStyleIdx="5" presStyleCnt="6"/>
      <dgm:spPr/>
      <dgm:t>
        <a:bodyPr/>
        <a:lstStyle/>
        <a:p>
          <a:endParaRPr lang="th-TH"/>
        </a:p>
      </dgm:t>
    </dgm:pt>
    <dgm:pt modelId="{B2CC471F-3530-4F8A-8D8B-2ADE43074C0D}" type="pres">
      <dgm:prSet presAssocID="{19F852C8-A29B-4A3D-95D7-90EE758850F1}" presName="root2" presStyleCnt="0"/>
      <dgm:spPr/>
      <dgm:t>
        <a:bodyPr/>
        <a:lstStyle/>
        <a:p>
          <a:endParaRPr lang="th-TH"/>
        </a:p>
      </dgm:t>
    </dgm:pt>
    <dgm:pt modelId="{1728EBC2-2059-4754-9B7B-4E17C5FDE7CF}" type="pres">
      <dgm:prSet presAssocID="{19F852C8-A29B-4A3D-95D7-90EE758850F1}" presName="LevelTwoTextNode" presStyleLbl="node3" presStyleIdx="5" presStyleCnt="6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973778D5-05B7-495E-8DE4-690AEA9E020E}" type="pres">
      <dgm:prSet presAssocID="{19F852C8-A29B-4A3D-95D7-90EE758850F1}" presName="level3hierChild" presStyleCnt="0"/>
      <dgm:spPr/>
      <dgm:t>
        <a:bodyPr/>
        <a:lstStyle/>
        <a:p>
          <a:endParaRPr lang="th-TH"/>
        </a:p>
      </dgm:t>
    </dgm:pt>
    <dgm:pt modelId="{1369D1CF-9CAE-4B2B-94FF-BFCE68BA575F}" type="pres">
      <dgm:prSet presAssocID="{0727E29E-27B6-4221-A8A9-24D37D31A28A}" presName="conn2-1" presStyleLbl="parChTrans1D4" presStyleIdx="7" presStyleCnt="8"/>
      <dgm:spPr/>
      <dgm:t>
        <a:bodyPr/>
        <a:lstStyle/>
        <a:p>
          <a:endParaRPr lang="th-TH"/>
        </a:p>
      </dgm:t>
    </dgm:pt>
    <dgm:pt modelId="{D4C13AE4-8818-48F6-8AF1-49A48AD5B3B5}" type="pres">
      <dgm:prSet presAssocID="{0727E29E-27B6-4221-A8A9-24D37D31A28A}" presName="connTx" presStyleLbl="parChTrans1D4" presStyleIdx="7" presStyleCnt="8"/>
      <dgm:spPr/>
      <dgm:t>
        <a:bodyPr/>
        <a:lstStyle/>
        <a:p>
          <a:endParaRPr lang="th-TH"/>
        </a:p>
      </dgm:t>
    </dgm:pt>
    <dgm:pt modelId="{A4963DDB-338F-4942-B76E-71F3AD41D28B}" type="pres">
      <dgm:prSet presAssocID="{AEB6BA51-F13A-448C-8475-AE573DC474EB}" presName="root2" presStyleCnt="0"/>
      <dgm:spPr/>
      <dgm:t>
        <a:bodyPr/>
        <a:lstStyle/>
        <a:p>
          <a:endParaRPr lang="th-TH"/>
        </a:p>
      </dgm:t>
    </dgm:pt>
    <dgm:pt modelId="{84B53F96-61C7-49E7-BD59-60F8EDC16EE8}" type="pres">
      <dgm:prSet presAssocID="{AEB6BA51-F13A-448C-8475-AE573DC474EB}" presName="LevelTwoTextNode" presStyleLbl="node4" presStyleIdx="7" presStyleCnt="8" custScaleX="112498" custScaleY="251583" custLinFactNeighborX="699">
        <dgm:presLayoutVars>
          <dgm:chPref val="3"/>
        </dgm:presLayoutVars>
      </dgm:prSet>
      <dgm:spPr/>
      <dgm:t>
        <a:bodyPr/>
        <a:lstStyle/>
        <a:p>
          <a:endParaRPr lang="th-TH"/>
        </a:p>
      </dgm:t>
    </dgm:pt>
    <dgm:pt modelId="{001ADE29-3DE5-4F63-B279-C77C81F41172}" type="pres">
      <dgm:prSet presAssocID="{AEB6BA51-F13A-448C-8475-AE573DC474EB}" presName="level3hierChild" presStyleCnt="0"/>
      <dgm:spPr/>
      <dgm:t>
        <a:bodyPr/>
        <a:lstStyle/>
        <a:p>
          <a:endParaRPr lang="th-TH"/>
        </a:p>
      </dgm:t>
    </dgm:pt>
  </dgm:ptLst>
  <dgm:cxnLst>
    <dgm:cxn modelId="{E07E71BA-A484-4F07-98AA-0C2BB4C3E3A8}" type="presOf" srcId="{F41D7C16-CB05-4377-9AC2-A264BB7112AC}" destId="{BCDF8CB0-EFE4-4283-93BE-F75C2611D313}" srcOrd="0" destOrd="0" presId="urn:microsoft.com/office/officeart/2005/8/layout/hierarchy2"/>
    <dgm:cxn modelId="{1EFB7B73-A630-46E2-8478-EDB412D56BF1}" srcId="{9FCB7E2B-D8D5-48DE-922C-600FEBC432C8}" destId="{52CFB115-90A4-4F22-93E7-97C82642A4A1}" srcOrd="0" destOrd="0" parTransId="{308456B9-3253-4434-BA5E-A06A06D97291}" sibTransId="{7BF7FBD3-CEED-46B1-87D9-0942947D8B89}"/>
    <dgm:cxn modelId="{F2DD7BA1-7A98-48F1-97D0-16A1CCC12F01}" type="presOf" srcId="{6625B6DD-66A3-4D2D-A288-0ADCAD3DCDA3}" destId="{B3B671A2-9C54-410D-81E1-A42761C824D6}" srcOrd="1" destOrd="0" presId="urn:microsoft.com/office/officeart/2005/8/layout/hierarchy2"/>
    <dgm:cxn modelId="{C5EF8B47-8426-465D-A2DA-6E9F6AD18F57}" type="presOf" srcId="{28D66223-C5B5-4243-8AB6-84A5C4A81C79}" destId="{CF787D35-BF5E-4ECA-A0DC-65BBF9323C26}" srcOrd="0" destOrd="0" presId="urn:microsoft.com/office/officeart/2005/8/layout/hierarchy2"/>
    <dgm:cxn modelId="{3C94F868-2651-46B6-8E09-CCE4B4E33872}" type="presOf" srcId="{46866FFA-A1EB-4624-AD82-DBDBB7EDB39C}" destId="{801043BE-9102-4579-B3FA-BE1C8EC3D257}" srcOrd="1" destOrd="0" presId="urn:microsoft.com/office/officeart/2005/8/layout/hierarchy2"/>
    <dgm:cxn modelId="{0A3DB323-DD7F-410C-8E93-4A6F059496A7}" srcId="{9D2D3E00-3EF8-425C-8C40-6637AFD1FF58}" destId="{73E58FAD-8997-4DE3-B0BF-ED78B12967E4}" srcOrd="1" destOrd="0" parTransId="{B503B262-2AE9-4BDF-B358-71BB30DF7029}" sibTransId="{26AC3005-B1EE-4805-BF51-8F041F1DD833}"/>
    <dgm:cxn modelId="{C118EAB5-3870-45C4-BBD0-ADC2E25DA902}" type="presOf" srcId="{AF5A79B9-F3A6-42FF-802A-C84E3C53DB06}" destId="{5906195D-C820-4F5F-BD97-F08042731988}" srcOrd="1" destOrd="0" presId="urn:microsoft.com/office/officeart/2005/8/layout/hierarchy2"/>
    <dgm:cxn modelId="{35B3C681-74E8-40B7-A80A-9958EC8DDDCB}" type="presOf" srcId="{2CD68B18-D753-4C90-94E2-25BB3A69E0EB}" destId="{7ED8CABD-452A-4DF9-9024-265BFC2AF7B4}" srcOrd="1" destOrd="0" presId="urn:microsoft.com/office/officeart/2005/8/layout/hierarchy2"/>
    <dgm:cxn modelId="{A095801C-8D29-4528-BDD8-5357977EF64E}" type="presOf" srcId="{B776C3D8-3E0E-40F3-94CB-5048254332E1}" destId="{5CC5C460-FDBA-4393-B5B5-B541CB2FF2AE}" srcOrd="1" destOrd="0" presId="urn:microsoft.com/office/officeart/2005/8/layout/hierarchy2"/>
    <dgm:cxn modelId="{522FF857-7F76-4C37-982F-7CCD108B9A42}" type="presOf" srcId="{54042FFF-EFB5-4A89-8F56-1FF738F9260A}" destId="{C1F2DEF7-0B32-4141-BFD2-1B2AB8E36BC6}" srcOrd="0" destOrd="0" presId="urn:microsoft.com/office/officeart/2005/8/layout/hierarchy2"/>
    <dgm:cxn modelId="{81A23034-EF7F-49E3-8F9D-DC9CBEE37E77}" type="presOf" srcId="{AEB6BA51-F13A-448C-8475-AE573DC474EB}" destId="{84B53F96-61C7-49E7-BD59-60F8EDC16EE8}" srcOrd="0" destOrd="0" presId="urn:microsoft.com/office/officeart/2005/8/layout/hierarchy2"/>
    <dgm:cxn modelId="{D6954913-259B-4AFD-B630-6F30071C93F5}" type="presOf" srcId="{73E58FAD-8997-4DE3-B0BF-ED78B12967E4}" destId="{B33FED27-732D-4CFF-ABBB-3530A58062D1}" srcOrd="0" destOrd="0" presId="urn:microsoft.com/office/officeart/2005/8/layout/hierarchy2"/>
    <dgm:cxn modelId="{1F9A7973-A044-4363-B2B8-6484F0565AFE}" type="presOf" srcId="{2E20A1F7-956E-4C41-AAE6-A7564D8C19EF}" destId="{50EF0CF7-4BC9-4DD5-856A-B95233312387}" srcOrd="0" destOrd="0" presId="urn:microsoft.com/office/officeart/2005/8/layout/hierarchy2"/>
    <dgm:cxn modelId="{A71ACF1D-CFF7-4F1A-9089-D481180F0EB8}" type="presOf" srcId="{991F81C7-87F9-4634-BFE7-40F4214FD6A3}" destId="{F3045FC1-9D51-4CB9-8B64-1523C3EAA8C6}" srcOrd="1" destOrd="0" presId="urn:microsoft.com/office/officeart/2005/8/layout/hierarchy2"/>
    <dgm:cxn modelId="{5BA8CD82-9653-412B-B4CE-0B51EBD4EE85}" srcId="{52CFB115-90A4-4F22-93E7-97C82642A4A1}" destId="{72AFA49C-E852-47DD-968F-1485A362B389}" srcOrd="0" destOrd="0" parTransId="{F41D7C16-CB05-4377-9AC2-A264BB7112AC}" sibTransId="{9539ED0D-3B7C-47D2-AD8B-9DDC6302C780}"/>
    <dgm:cxn modelId="{68E321D1-8A25-45BE-A53D-9A148FDB8E92}" type="presOf" srcId="{F936A1D6-0B5A-45BE-8922-1F50D72BF419}" destId="{BFF85A31-DDA0-4776-A78A-B7C64374246C}" srcOrd="0" destOrd="0" presId="urn:microsoft.com/office/officeart/2005/8/layout/hierarchy2"/>
    <dgm:cxn modelId="{0E9750BD-DB5F-426D-9210-B393F6B9BFAB}" type="presOf" srcId="{44CC2D56-0A2A-4D8B-A97C-2EDE26D4D8F0}" destId="{C02E9546-CE12-48F7-B7FB-F7F788F972FF}" srcOrd="1" destOrd="0" presId="urn:microsoft.com/office/officeart/2005/8/layout/hierarchy2"/>
    <dgm:cxn modelId="{2F91F91B-7CA2-4926-8756-CDE047EAFD13}" type="presOf" srcId="{19F852C8-A29B-4A3D-95D7-90EE758850F1}" destId="{1728EBC2-2059-4754-9B7B-4E17C5FDE7CF}" srcOrd="0" destOrd="0" presId="urn:microsoft.com/office/officeart/2005/8/layout/hierarchy2"/>
    <dgm:cxn modelId="{4AD76510-A03F-4B0C-BD9A-667556DAFDB1}" type="presOf" srcId="{9ED69391-FC41-4BA9-BD5A-AA62DA9624BB}" destId="{49D81F68-4FA2-46D4-866C-4CB03C69B192}" srcOrd="1" destOrd="0" presId="urn:microsoft.com/office/officeart/2005/8/layout/hierarchy2"/>
    <dgm:cxn modelId="{F9040502-E63F-4771-BDAA-F99A27C70C8E}" type="presOf" srcId="{33164B6A-FC97-4D3C-AC6E-9CC6A4840E9C}" destId="{6A223509-1BAF-481B-BC6B-B76E3724167D}" srcOrd="0" destOrd="0" presId="urn:microsoft.com/office/officeart/2005/8/layout/hierarchy2"/>
    <dgm:cxn modelId="{1E15039C-A349-45B1-BD72-DF1DFD916517}" type="presOf" srcId="{F41D7C16-CB05-4377-9AC2-A264BB7112AC}" destId="{78A934AE-B376-4F31-A43E-DFCC199A0242}" srcOrd="1" destOrd="0" presId="urn:microsoft.com/office/officeart/2005/8/layout/hierarchy2"/>
    <dgm:cxn modelId="{3F88B5A4-49FF-4D94-9B5A-7C55D12B0D61}" srcId="{F2CD76C2-1B5B-4EB1-84E0-6D6268B6FC08}" destId="{D64C4138-99F5-4436-A83E-D389A81B9A62}" srcOrd="0" destOrd="0" parTransId="{6625B6DD-66A3-4D2D-A288-0ADCAD3DCDA3}" sibTransId="{7AACF372-0CEF-475A-84FD-7AFEDFC23DBD}"/>
    <dgm:cxn modelId="{15F75FB6-2974-469C-A75D-D4368AFCCC4D}" type="presOf" srcId="{8EF64F32-EEF7-47EA-86C9-1DA232252223}" destId="{A1E8B107-435C-432A-86C7-327DC2DBE006}" srcOrd="0" destOrd="0" presId="urn:microsoft.com/office/officeart/2005/8/layout/hierarchy2"/>
    <dgm:cxn modelId="{596E084F-3BC2-437A-BFDF-97BA1125D536}" srcId="{52CFB115-90A4-4F22-93E7-97C82642A4A1}" destId="{F2CD76C2-1B5B-4EB1-84E0-6D6268B6FC08}" srcOrd="2" destOrd="0" parTransId="{46866FFA-A1EB-4624-AD82-DBDBB7EDB39C}" sibTransId="{CB9F0F93-23CF-4116-9EC1-C70EF65F738D}"/>
    <dgm:cxn modelId="{AE6F6768-4A4B-4094-A5BB-6DF74E7B5CD1}" type="presOf" srcId="{B776C3D8-3E0E-40F3-94CB-5048254332E1}" destId="{1915357E-DA26-40A7-8326-93AB3D224EEE}" srcOrd="0" destOrd="0" presId="urn:microsoft.com/office/officeart/2005/8/layout/hierarchy2"/>
    <dgm:cxn modelId="{9CA14281-170A-4C74-8CBF-26D69222DB8B}" srcId="{73E58FAD-8997-4DE3-B0BF-ED78B12967E4}" destId="{170CED6F-4F08-49DF-8776-58CE62EB884D}" srcOrd="0" destOrd="0" parTransId="{8EF64F32-EEF7-47EA-86C9-1DA232252223}" sibTransId="{FBE2AB35-B129-44A4-8830-C0995C60F522}"/>
    <dgm:cxn modelId="{1B50BF45-A3DE-4B5E-ADF6-0A106011EE2D}" srcId="{D64C4138-99F5-4436-A83E-D389A81B9A62}" destId="{2E20A1F7-956E-4C41-AAE6-A7564D8C19EF}" srcOrd="0" destOrd="0" parTransId="{AF5A79B9-F3A6-42FF-802A-C84E3C53DB06}" sibTransId="{BB29F789-1860-433A-8B4D-764ABEB76388}"/>
    <dgm:cxn modelId="{A044DB71-3513-44D6-AD75-A3458CDE3DE6}" type="presOf" srcId="{B503B262-2AE9-4BDF-B358-71BB30DF7029}" destId="{2C8951F2-9E58-4DF8-9C51-35488939D4C0}" srcOrd="0" destOrd="0" presId="urn:microsoft.com/office/officeart/2005/8/layout/hierarchy2"/>
    <dgm:cxn modelId="{4C5B013B-09F4-4741-B7A7-8227012A1077}" type="presOf" srcId="{33164B6A-FC97-4D3C-AC6E-9CC6A4840E9C}" destId="{C47D07C4-F8C4-463F-BFBA-6412CD4DA4AD}" srcOrd="1" destOrd="0" presId="urn:microsoft.com/office/officeart/2005/8/layout/hierarchy2"/>
    <dgm:cxn modelId="{93E21455-DBDC-4405-9EEB-07F229C94FBB}" type="presOf" srcId="{52CFB115-90A4-4F22-93E7-97C82642A4A1}" destId="{6F5CC21E-C73C-4627-9DEE-C80397782517}" srcOrd="0" destOrd="0" presId="urn:microsoft.com/office/officeart/2005/8/layout/hierarchy2"/>
    <dgm:cxn modelId="{D7C924B1-1760-4336-B9B2-080E6845A716}" srcId="{19F852C8-A29B-4A3D-95D7-90EE758850F1}" destId="{AEB6BA51-F13A-448C-8475-AE573DC474EB}" srcOrd="0" destOrd="0" parTransId="{0727E29E-27B6-4221-A8A9-24D37D31A28A}" sibTransId="{4B24403F-0F25-4445-83B6-1C2FBF3088EB}"/>
    <dgm:cxn modelId="{B6589F65-D07E-47BD-9F56-C30EA71C94C4}" type="presOf" srcId="{1D2E9F87-E118-4172-B9DE-DC95906E666D}" destId="{DB1B19F9-2FE9-422D-BB36-5A24D6B924C1}" srcOrd="0" destOrd="0" presId="urn:microsoft.com/office/officeart/2005/8/layout/hierarchy2"/>
    <dgm:cxn modelId="{5351E9AE-7941-455D-9A28-E0CC6F4CAA4F}" type="presOf" srcId="{989BD783-6774-465A-96B4-58BF5B31A952}" destId="{E23E3DA5-F3BC-4BA0-8A2C-28DC726825E1}" srcOrd="0" destOrd="0" presId="urn:microsoft.com/office/officeart/2005/8/layout/hierarchy2"/>
    <dgm:cxn modelId="{6BB1E869-52E1-4B4F-8FC5-FB40077AF0B9}" type="presOf" srcId="{72AFA49C-E852-47DD-968F-1485A362B389}" destId="{2CA4165C-68A2-4EA4-8EAA-9F72B72EF1AB}" srcOrd="0" destOrd="0" presId="urn:microsoft.com/office/officeart/2005/8/layout/hierarchy2"/>
    <dgm:cxn modelId="{1E8A563E-FF24-4B7A-BA6B-216A5239265D}" type="presOf" srcId="{1F3D3B32-CE54-4ACF-A8A1-A82B51C081AB}" destId="{BC55E604-5BC4-4D07-B9B2-E29281E5F32E}" srcOrd="0" destOrd="0" presId="urn:microsoft.com/office/officeart/2005/8/layout/hierarchy2"/>
    <dgm:cxn modelId="{8E1122B2-6CBE-492E-9795-839FDC064AE2}" type="presOf" srcId="{9FCB7E2B-D8D5-48DE-922C-600FEBC432C8}" destId="{A07F64AE-C3ED-4B23-B224-64BE5BE803FF}" srcOrd="0" destOrd="0" presId="urn:microsoft.com/office/officeart/2005/8/layout/hierarchy2"/>
    <dgm:cxn modelId="{7A8A8C43-0E72-4C82-9C44-55713FA4B86B}" type="presOf" srcId="{991F81C7-87F9-4634-BFE7-40F4214FD6A3}" destId="{E296A09D-F948-4457-B214-42FF76781255}" srcOrd="0" destOrd="0" presId="urn:microsoft.com/office/officeart/2005/8/layout/hierarchy2"/>
    <dgm:cxn modelId="{E57E1D16-0419-4043-B379-01BA3B6ECE1F}" type="presOf" srcId="{2CD68B18-D753-4C90-94E2-25BB3A69E0EB}" destId="{1C34861C-86C1-4A57-94A4-1C95ACE48C27}" srcOrd="0" destOrd="0" presId="urn:microsoft.com/office/officeart/2005/8/layout/hierarchy2"/>
    <dgm:cxn modelId="{5FD82083-4BC7-4153-81D7-3E63E1496064}" srcId="{72AFA49C-E852-47DD-968F-1485A362B389}" destId="{54042FFF-EFB5-4A89-8F56-1FF738F9260A}" srcOrd="1" destOrd="0" parTransId="{44CC2D56-0A2A-4D8B-A97C-2EDE26D4D8F0}" sibTransId="{AB4170A2-0BAF-4F41-AC2E-596B9E2AB716}"/>
    <dgm:cxn modelId="{18115E0C-2BD5-485F-8511-D2FFC9926337}" type="presOf" srcId="{28D66223-C5B5-4243-8AB6-84A5C4A81C79}" destId="{0C5D83F9-5C4E-4F5E-8B8D-03DE40E3D6EB}" srcOrd="1" destOrd="0" presId="urn:microsoft.com/office/officeart/2005/8/layout/hierarchy2"/>
    <dgm:cxn modelId="{EC851DC3-D667-4A47-ACEC-BD84CC0CF5C3}" srcId="{F2CD76C2-1B5B-4EB1-84E0-6D6268B6FC08}" destId="{19F852C8-A29B-4A3D-95D7-90EE758850F1}" srcOrd="1" destOrd="0" parTransId="{2CD68B18-D753-4C90-94E2-25BB3A69E0EB}" sibTransId="{7E53FF30-5D33-4EA7-9B28-3CDF3C098527}"/>
    <dgm:cxn modelId="{EC83C07B-A211-4373-974B-440F51D0D6B4}" type="presOf" srcId="{D64C4138-99F5-4436-A83E-D389A81B9A62}" destId="{F3A2D447-DF33-42DE-B54B-91A2AE1B09DA}" srcOrd="0" destOrd="0" presId="urn:microsoft.com/office/officeart/2005/8/layout/hierarchy2"/>
    <dgm:cxn modelId="{0800B912-A1FB-42D1-B641-3F5726433371}" type="presOf" srcId="{170CED6F-4F08-49DF-8776-58CE62EB884D}" destId="{333CE257-C932-4C78-90F3-35F0E47E6CE9}" srcOrd="0" destOrd="0" presId="urn:microsoft.com/office/officeart/2005/8/layout/hierarchy2"/>
    <dgm:cxn modelId="{74543415-9AAB-4E21-A549-B9B82DD05663}" type="presOf" srcId="{B503B262-2AE9-4BDF-B358-71BB30DF7029}" destId="{F448C6AC-4A2F-400E-972A-00F429148345}" srcOrd="1" destOrd="0" presId="urn:microsoft.com/office/officeart/2005/8/layout/hierarchy2"/>
    <dgm:cxn modelId="{194B84F3-8F40-41C7-8501-BDB61C77406B}" srcId="{0BF34243-C5DB-4477-8523-BB2806548029}" destId="{2DC726CF-9897-4E58-B4C7-B38468FC8410}" srcOrd="1" destOrd="0" parTransId="{991F81C7-87F9-4634-BFE7-40F4214FD6A3}" sibTransId="{E7C669C8-B394-45CF-A24A-867810F19378}"/>
    <dgm:cxn modelId="{972FC344-4373-4C50-856B-6652FD6F5506}" type="presOf" srcId="{46866FFA-A1EB-4624-AD82-DBDBB7EDB39C}" destId="{A8A4DFDE-B5CC-43FF-9D3F-777732325069}" srcOrd="0" destOrd="0" presId="urn:microsoft.com/office/officeart/2005/8/layout/hierarchy2"/>
    <dgm:cxn modelId="{EB5426EA-66E3-46C7-84A7-9EDF0DDDE2DB}" type="presOf" srcId="{9D2D3E00-3EF8-425C-8C40-6637AFD1FF58}" destId="{EF2EB481-CCDB-4A83-9403-471476AF5290}" srcOrd="0" destOrd="0" presId="urn:microsoft.com/office/officeart/2005/8/layout/hierarchy2"/>
    <dgm:cxn modelId="{646A36BD-23AD-4FD4-AA44-46DBAFBCFA51}" type="presOf" srcId="{1F3D3B32-CE54-4ACF-A8A1-A82B51C081AB}" destId="{5B19E5AD-888F-40C6-9D78-76A34161AFD9}" srcOrd="1" destOrd="0" presId="urn:microsoft.com/office/officeart/2005/8/layout/hierarchy2"/>
    <dgm:cxn modelId="{3C7A4C7F-DD98-436B-801B-96AAB7D59589}" type="presOf" srcId="{2DC726CF-9897-4E58-B4C7-B38468FC8410}" destId="{05CF293D-5788-4C79-B8FC-18D6F79D10B9}" srcOrd="0" destOrd="0" presId="urn:microsoft.com/office/officeart/2005/8/layout/hierarchy2"/>
    <dgm:cxn modelId="{ECF20297-8685-4E30-A2E4-20548ECF2C9A}" srcId="{52CFB115-90A4-4F22-93E7-97C82642A4A1}" destId="{9D2D3E00-3EF8-425C-8C40-6637AFD1FF58}" srcOrd="1" destOrd="0" parTransId="{9ED69391-FC41-4BA9-BD5A-AA62DA9624BB}" sibTransId="{9DFBF10E-6461-40B0-BD0C-155FCDCFA7C5}"/>
    <dgm:cxn modelId="{1DF8434A-EC7A-44E1-91CD-27A1DC2D03C5}" type="presOf" srcId="{9ED69391-FC41-4BA9-BD5A-AA62DA9624BB}" destId="{5529C08D-CA74-4E10-9EB6-40DB9A9F6064}" srcOrd="0" destOrd="0" presId="urn:microsoft.com/office/officeart/2005/8/layout/hierarchy2"/>
    <dgm:cxn modelId="{3880573C-FA7F-4960-89E7-7219CFE82F7D}" type="presOf" srcId="{1A011396-043D-444B-9E7B-49D5E1BD6F59}" destId="{2E17DD7F-6141-4EC4-B3CF-5167C1D82CE9}" srcOrd="0" destOrd="0" presId="urn:microsoft.com/office/officeart/2005/8/layout/hierarchy2"/>
    <dgm:cxn modelId="{786BF678-B0D1-415C-BF5B-6B24D6AF528B}" type="presOf" srcId="{5019DBF4-BD43-4465-9099-777AF6AFBF08}" destId="{49BF7BD3-FED2-4EA4-8840-D9E6463BBFCC}" srcOrd="0" destOrd="0" presId="urn:microsoft.com/office/officeart/2005/8/layout/hierarchy2"/>
    <dgm:cxn modelId="{F46FDE92-F19C-4D15-B42D-17124BD8C65E}" type="presOf" srcId="{79C6E486-3ED5-45E9-BD00-2977FDE09089}" destId="{F367AE65-1F63-4B3D-AC72-1BCB422D8486}" srcOrd="0" destOrd="0" presId="urn:microsoft.com/office/officeart/2005/8/layout/hierarchy2"/>
    <dgm:cxn modelId="{5180D933-10D2-4A20-91DC-C5E18BB5113F}" type="presOf" srcId="{F936A1D6-0B5A-45BE-8922-1F50D72BF419}" destId="{96E98678-0BE7-462B-8DF1-DCFDF1810A96}" srcOrd="1" destOrd="0" presId="urn:microsoft.com/office/officeart/2005/8/layout/hierarchy2"/>
    <dgm:cxn modelId="{2FD3D3DD-437B-4AF8-A393-F362E72A42C9}" srcId="{5019DBF4-BD43-4465-9099-777AF6AFBF08}" destId="{79C6E486-3ED5-45E9-BD00-2977FDE09089}" srcOrd="0" destOrd="0" parTransId="{989BD783-6774-465A-96B4-58BF5B31A952}" sibTransId="{0ACE19D4-78DE-46F8-9245-AE466A34BCBA}"/>
    <dgm:cxn modelId="{397EF735-310A-4E5C-9D5D-DBC40E4B9816}" type="presOf" srcId="{3848E20E-D5C2-4A39-BF8D-3B7AF292C4AB}" destId="{E3F73D07-70CC-47EA-A065-6721F65AC43D}" srcOrd="0" destOrd="0" presId="urn:microsoft.com/office/officeart/2005/8/layout/hierarchy2"/>
    <dgm:cxn modelId="{7F6D8C66-15EA-46B5-9C18-709D3BCAB358}" type="presOf" srcId="{0727E29E-27B6-4221-A8A9-24D37D31A28A}" destId="{D4C13AE4-8818-48F6-8AF1-49A48AD5B3B5}" srcOrd="1" destOrd="0" presId="urn:microsoft.com/office/officeart/2005/8/layout/hierarchy2"/>
    <dgm:cxn modelId="{55B5A122-0E5F-4F17-8D9E-92B1E34D1842}" srcId="{54042FFF-EFB5-4A89-8F56-1FF738F9260A}" destId="{3848E20E-D5C2-4A39-BF8D-3B7AF292C4AB}" srcOrd="0" destOrd="0" parTransId="{F936A1D6-0B5A-45BE-8922-1F50D72BF419}" sibTransId="{A07BB259-90BC-4F35-A0B1-1462FB763E59}"/>
    <dgm:cxn modelId="{113A4078-8A88-4305-8FDB-1240859E9D55}" srcId="{9D2D3E00-3EF8-425C-8C40-6637AFD1FF58}" destId="{5019DBF4-BD43-4465-9099-777AF6AFBF08}" srcOrd="0" destOrd="0" parTransId="{33164B6A-FC97-4D3C-AC6E-9CC6A4840E9C}" sibTransId="{9EF97BD4-A415-4907-98BB-26838B43C5D3}"/>
    <dgm:cxn modelId="{69FD4C14-723F-42E8-906E-74FD589F7922}" type="presOf" srcId="{6625B6DD-66A3-4D2D-A288-0ADCAD3DCDA3}" destId="{F8E46E80-18AB-45D3-A222-77C2C1DAE5C6}" srcOrd="0" destOrd="0" presId="urn:microsoft.com/office/officeart/2005/8/layout/hierarchy2"/>
    <dgm:cxn modelId="{DC06E7C1-A224-40DD-9A3A-B43CF82CC3FC}" srcId="{72AFA49C-E852-47DD-968F-1485A362B389}" destId="{0BF34243-C5DB-4477-8523-BB2806548029}" srcOrd="0" destOrd="0" parTransId="{B776C3D8-3E0E-40F3-94CB-5048254332E1}" sibTransId="{3D3DEDC0-54BF-4C6B-9715-820DD447B023}"/>
    <dgm:cxn modelId="{894C9854-DB29-4A80-8FEB-2490A7F9A1DE}" type="presOf" srcId="{0BF34243-C5DB-4477-8523-BB2806548029}" destId="{8817A03B-5B70-4C59-A398-3454B0A13344}" srcOrd="0" destOrd="0" presId="urn:microsoft.com/office/officeart/2005/8/layout/hierarchy2"/>
    <dgm:cxn modelId="{F10F9248-850D-4D9A-9D29-9B4DC1B7C6D3}" srcId="{0BF34243-C5DB-4477-8523-BB2806548029}" destId="{1D2E9F87-E118-4172-B9DE-DC95906E666D}" srcOrd="0" destOrd="0" parTransId="{28D66223-C5B5-4243-8AB6-84A5C4A81C79}" sibTransId="{B1DCAB8D-83FA-4E17-9540-23EA9CA94A36}"/>
    <dgm:cxn modelId="{31ABF7BB-277E-493E-8AD1-19614790847D}" type="presOf" srcId="{989BD783-6774-465A-96B4-58BF5B31A952}" destId="{1AE36D05-11EF-4737-B1FF-F3D65005D12F}" srcOrd="1" destOrd="0" presId="urn:microsoft.com/office/officeart/2005/8/layout/hierarchy2"/>
    <dgm:cxn modelId="{20836637-4F3A-4FC8-A9F0-FFD39898BA58}" srcId="{54042FFF-EFB5-4A89-8F56-1FF738F9260A}" destId="{1A011396-043D-444B-9E7B-49D5E1BD6F59}" srcOrd="1" destOrd="0" parTransId="{1F3D3B32-CE54-4ACF-A8A1-A82B51C081AB}" sibTransId="{A1124B63-562A-4D03-ADA5-80CFD65AE676}"/>
    <dgm:cxn modelId="{BD030843-4782-4E00-82C0-9D7862F814D4}" type="presOf" srcId="{0727E29E-27B6-4221-A8A9-24D37D31A28A}" destId="{1369D1CF-9CAE-4B2B-94FF-BFCE68BA575F}" srcOrd="0" destOrd="0" presId="urn:microsoft.com/office/officeart/2005/8/layout/hierarchy2"/>
    <dgm:cxn modelId="{9D7A1A58-6A18-4C9B-92EA-2A4B51BD4A9D}" type="presOf" srcId="{8EF64F32-EEF7-47EA-86C9-1DA232252223}" destId="{3A606765-B6DB-462E-89F8-043C21AF07D0}" srcOrd="1" destOrd="0" presId="urn:microsoft.com/office/officeart/2005/8/layout/hierarchy2"/>
    <dgm:cxn modelId="{FA020E02-25BD-4F76-82D7-0BB58CB7446A}" type="presOf" srcId="{AF5A79B9-F3A6-42FF-802A-C84E3C53DB06}" destId="{0DC407F8-D0DF-4208-97B7-AE81592477CF}" srcOrd="0" destOrd="0" presId="urn:microsoft.com/office/officeart/2005/8/layout/hierarchy2"/>
    <dgm:cxn modelId="{9EA29684-81F1-41AE-B1DA-082396A7F5A6}" type="presOf" srcId="{F2CD76C2-1B5B-4EB1-84E0-6D6268B6FC08}" destId="{AB4A326A-1D65-48ED-89A6-37372C806650}" srcOrd="0" destOrd="0" presId="urn:microsoft.com/office/officeart/2005/8/layout/hierarchy2"/>
    <dgm:cxn modelId="{2C4E208F-DC7A-47D0-B328-7939446435F4}" type="presOf" srcId="{44CC2D56-0A2A-4D8B-A97C-2EDE26D4D8F0}" destId="{7360A94C-F63A-4AE8-82B9-6DF5AE48CCB7}" srcOrd="0" destOrd="0" presId="urn:microsoft.com/office/officeart/2005/8/layout/hierarchy2"/>
    <dgm:cxn modelId="{D0E5DAA7-C195-4585-B3AD-4F2A86150E82}" type="presParOf" srcId="{A07F64AE-C3ED-4B23-B224-64BE5BE803FF}" destId="{20A9612B-FDA3-4E0D-9BC6-AA5FBF0167B1}" srcOrd="0" destOrd="0" presId="urn:microsoft.com/office/officeart/2005/8/layout/hierarchy2"/>
    <dgm:cxn modelId="{809F186A-B430-4FFB-BF52-6078A4DC6BE7}" type="presParOf" srcId="{20A9612B-FDA3-4E0D-9BC6-AA5FBF0167B1}" destId="{6F5CC21E-C73C-4627-9DEE-C80397782517}" srcOrd="0" destOrd="0" presId="urn:microsoft.com/office/officeart/2005/8/layout/hierarchy2"/>
    <dgm:cxn modelId="{9D0F9401-DD7E-4DE8-93C4-4FEF7D2CDC69}" type="presParOf" srcId="{20A9612B-FDA3-4E0D-9BC6-AA5FBF0167B1}" destId="{D92B69C6-8AF0-41AC-8C1E-1734B4709C19}" srcOrd="1" destOrd="0" presId="urn:microsoft.com/office/officeart/2005/8/layout/hierarchy2"/>
    <dgm:cxn modelId="{5E270A87-0298-43FE-A40D-4C5F90EC11BE}" type="presParOf" srcId="{D92B69C6-8AF0-41AC-8C1E-1734B4709C19}" destId="{BCDF8CB0-EFE4-4283-93BE-F75C2611D313}" srcOrd="0" destOrd="0" presId="urn:microsoft.com/office/officeart/2005/8/layout/hierarchy2"/>
    <dgm:cxn modelId="{24DE74FC-DEF4-4486-B471-CE6474BAFBAC}" type="presParOf" srcId="{BCDF8CB0-EFE4-4283-93BE-F75C2611D313}" destId="{78A934AE-B376-4F31-A43E-DFCC199A0242}" srcOrd="0" destOrd="0" presId="urn:microsoft.com/office/officeart/2005/8/layout/hierarchy2"/>
    <dgm:cxn modelId="{431BF3E5-F25A-4473-B346-C5670F0AFC4F}" type="presParOf" srcId="{D92B69C6-8AF0-41AC-8C1E-1734B4709C19}" destId="{01BFF0B1-CEDB-41EC-9B20-494F4ED2D0DB}" srcOrd="1" destOrd="0" presId="urn:microsoft.com/office/officeart/2005/8/layout/hierarchy2"/>
    <dgm:cxn modelId="{1BF752E9-9F62-4C17-9A5A-407B6B16F692}" type="presParOf" srcId="{01BFF0B1-CEDB-41EC-9B20-494F4ED2D0DB}" destId="{2CA4165C-68A2-4EA4-8EAA-9F72B72EF1AB}" srcOrd="0" destOrd="0" presId="urn:microsoft.com/office/officeart/2005/8/layout/hierarchy2"/>
    <dgm:cxn modelId="{2951DB6C-D104-4C3C-8FDE-016B2937E464}" type="presParOf" srcId="{01BFF0B1-CEDB-41EC-9B20-494F4ED2D0DB}" destId="{4DA71284-14C0-49F3-A0C8-9CEA7DAE3E89}" srcOrd="1" destOrd="0" presId="urn:microsoft.com/office/officeart/2005/8/layout/hierarchy2"/>
    <dgm:cxn modelId="{E4A46134-4C15-4CAD-A7DB-E506D4E152EB}" type="presParOf" srcId="{4DA71284-14C0-49F3-A0C8-9CEA7DAE3E89}" destId="{1915357E-DA26-40A7-8326-93AB3D224EEE}" srcOrd="0" destOrd="0" presId="urn:microsoft.com/office/officeart/2005/8/layout/hierarchy2"/>
    <dgm:cxn modelId="{EC64AC49-1673-442A-9884-B447E45D43A9}" type="presParOf" srcId="{1915357E-DA26-40A7-8326-93AB3D224EEE}" destId="{5CC5C460-FDBA-4393-B5B5-B541CB2FF2AE}" srcOrd="0" destOrd="0" presId="urn:microsoft.com/office/officeart/2005/8/layout/hierarchy2"/>
    <dgm:cxn modelId="{EB5AB6EA-1D20-46E7-99B6-5201634FC049}" type="presParOf" srcId="{4DA71284-14C0-49F3-A0C8-9CEA7DAE3E89}" destId="{8E24D5FA-9743-4F09-9B72-B7F525BAC3FE}" srcOrd="1" destOrd="0" presId="urn:microsoft.com/office/officeart/2005/8/layout/hierarchy2"/>
    <dgm:cxn modelId="{5D233543-557A-4684-972B-90BF7DB83C9E}" type="presParOf" srcId="{8E24D5FA-9743-4F09-9B72-B7F525BAC3FE}" destId="{8817A03B-5B70-4C59-A398-3454B0A13344}" srcOrd="0" destOrd="0" presId="urn:microsoft.com/office/officeart/2005/8/layout/hierarchy2"/>
    <dgm:cxn modelId="{241DE0E5-0860-4C41-87B4-2988B0332D06}" type="presParOf" srcId="{8E24D5FA-9743-4F09-9B72-B7F525BAC3FE}" destId="{975975C8-EE9D-4A11-AD5E-61CAECBBAFA0}" srcOrd="1" destOrd="0" presId="urn:microsoft.com/office/officeart/2005/8/layout/hierarchy2"/>
    <dgm:cxn modelId="{B0257051-9856-48B3-A7AA-50EA9F8CA8C1}" type="presParOf" srcId="{975975C8-EE9D-4A11-AD5E-61CAECBBAFA0}" destId="{CF787D35-BF5E-4ECA-A0DC-65BBF9323C26}" srcOrd="0" destOrd="0" presId="urn:microsoft.com/office/officeart/2005/8/layout/hierarchy2"/>
    <dgm:cxn modelId="{358BB764-A913-49B2-AE4F-EF1480E1F44E}" type="presParOf" srcId="{CF787D35-BF5E-4ECA-A0DC-65BBF9323C26}" destId="{0C5D83F9-5C4E-4F5E-8B8D-03DE40E3D6EB}" srcOrd="0" destOrd="0" presId="urn:microsoft.com/office/officeart/2005/8/layout/hierarchy2"/>
    <dgm:cxn modelId="{CEE7DA36-0AD3-4442-B3EC-2473BE11A6E9}" type="presParOf" srcId="{975975C8-EE9D-4A11-AD5E-61CAECBBAFA0}" destId="{045BC4AE-A5A2-4392-8C2C-74AF158D5550}" srcOrd="1" destOrd="0" presId="urn:microsoft.com/office/officeart/2005/8/layout/hierarchy2"/>
    <dgm:cxn modelId="{32479C50-391A-4DFD-B5F4-0EB9C8DFFF91}" type="presParOf" srcId="{045BC4AE-A5A2-4392-8C2C-74AF158D5550}" destId="{DB1B19F9-2FE9-422D-BB36-5A24D6B924C1}" srcOrd="0" destOrd="0" presId="urn:microsoft.com/office/officeart/2005/8/layout/hierarchy2"/>
    <dgm:cxn modelId="{93B18B6C-DEE1-431B-BFDA-01C591305931}" type="presParOf" srcId="{045BC4AE-A5A2-4392-8C2C-74AF158D5550}" destId="{5BE0878A-DC38-4981-893F-383476038ED9}" srcOrd="1" destOrd="0" presId="urn:microsoft.com/office/officeart/2005/8/layout/hierarchy2"/>
    <dgm:cxn modelId="{2DE88F2D-66E2-4176-85BC-D50E689A5101}" type="presParOf" srcId="{975975C8-EE9D-4A11-AD5E-61CAECBBAFA0}" destId="{E296A09D-F948-4457-B214-42FF76781255}" srcOrd="2" destOrd="0" presId="urn:microsoft.com/office/officeart/2005/8/layout/hierarchy2"/>
    <dgm:cxn modelId="{85BD9214-EB61-459E-8988-DB293FFACA38}" type="presParOf" srcId="{E296A09D-F948-4457-B214-42FF76781255}" destId="{F3045FC1-9D51-4CB9-8B64-1523C3EAA8C6}" srcOrd="0" destOrd="0" presId="urn:microsoft.com/office/officeart/2005/8/layout/hierarchy2"/>
    <dgm:cxn modelId="{69B500AE-078C-4A98-9EF6-EFDC27360792}" type="presParOf" srcId="{975975C8-EE9D-4A11-AD5E-61CAECBBAFA0}" destId="{80095325-C54B-488D-988B-3E3329B18635}" srcOrd="3" destOrd="0" presId="urn:microsoft.com/office/officeart/2005/8/layout/hierarchy2"/>
    <dgm:cxn modelId="{EB7D8674-342E-4CD6-8BA7-6C496F9A99FA}" type="presParOf" srcId="{80095325-C54B-488D-988B-3E3329B18635}" destId="{05CF293D-5788-4C79-B8FC-18D6F79D10B9}" srcOrd="0" destOrd="0" presId="urn:microsoft.com/office/officeart/2005/8/layout/hierarchy2"/>
    <dgm:cxn modelId="{22388837-5241-4B72-B890-A421EB05F0A8}" type="presParOf" srcId="{80095325-C54B-488D-988B-3E3329B18635}" destId="{77A05B48-D036-4D8A-A953-08AC462A1BDE}" srcOrd="1" destOrd="0" presId="urn:microsoft.com/office/officeart/2005/8/layout/hierarchy2"/>
    <dgm:cxn modelId="{B233ED84-0F80-401A-83AA-39FC72C4EF91}" type="presParOf" srcId="{4DA71284-14C0-49F3-A0C8-9CEA7DAE3E89}" destId="{7360A94C-F63A-4AE8-82B9-6DF5AE48CCB7}" srcOrd="2" destOrd="0" presId="urn:microsoft.com/office/officeart/2005/8/layout/hierarchy2"/>
    <dgm:cxn modelId="{0777F0FE-E4E8-456C-9886-F295EF79B6E6}" type="presParOf" srcId="{7360A94C-F63A-4AE8-82B9-6DF5AE48CCB7}" destId="{C02E9546-CE12-48F7-B7FB-F7F788F972FF}" srcOrd="0" destOrd="0" presId="urn:microsoft.com/office/officeart/2005/8/layout/hierarchy2"/>
    <dgm:cxn modelId="{5D737FEA-5D02-4B45-8712-DCCD2E89CE4C}" type="presParOf" srcId="{4DA71284-14C0-49F3-A0C8-9CEA7DAE3E89}" destId="{366DAEF0-2B93-43F5-B4C6-45C290F13779}" srcOrd="3" destOrd="0" presId="urn:microsoft.com/office/officeart/2005/8/layout/hierarchy2"/>
    <dgm:cxn modelId="{B3E8850A-3520-4C81-8B42-8D0671A3A019}" type="presParOf" srcId="{366DAEF0-2B93-43F5-B4C6-45C290F13779}" destId="{C1F2DEF7-0B32-4141-BFD2-1B2AB8E36BC6}" srcOrd="0" destOrd="0" presId="urn:microsoft.com/office/officeart/2005/8/layout/hierarchy2"/>
    <dgm:cxn modelId="{7710BBCB-FFFA-499A-9CF3-D50E2CA3F833}" type="presParOf" srcId="{366DAEF0-2B93-43F5-B4C6-45C290F13779}" destId="{DF8C4A76-C49E-452E-AA21-13D3F85CBF91}" srcOrd="1" destOrd="0" presId="urn:microsoft.com/office/officeart/2005/8/layout/hierarchy2"/>
    <dgm:cxn modelId="{D48ADF68-4672-4537-9065-2150D87F801C}" type="presParOf" srcId="{DF8C4A76-C49E-452E-AA21-13D3F85CBF91}" destId="{BFF85A31-DDA0-4776-A78A-B7C64374246C}" srcOrd="0" destOrd="0" presId="urn:microsoft.com/office/officeart/2005/8/layout/hierarchy2"/>
    <dgm:cxn modelId="{E87D413E-993C-48D0-81FC-D9136FC1A92E}" type="presParOf" srcId="{BFF85A31-DDA0-4776-A78A-B7C64374246C}" destId="{96E98678-0BE7-462B-8DF1-DCFDF1810A96}" srcOrd="0" destOrd="0" presId="urn:microsoft.com/office/officeart/2005/8/layout/hierarchy2"/>
    <dgm:cxn modelId="{3423B2E5-A35C-4D1D-9935-7A843D73F015}" type="presParOf" srcId="{DF8C4A76-C49E-452E-AA21-13D3F85CBF91}" destId="{9EC735E4-2F9F-4EC4-A48F-EBE78871A568}" srcOrd="1" destOrd="0" presId="urn:microsoft.com/office/officeart/2005/8/layout/hierarchy2"/>
    <dgm:cxn modelId="{72748B2F-ECA7-472D-B0F6-9F636F5F11E3}" type="presParOf" srcId="{9EC735E4-2F9F-4EC4-A48F-EBE78871A568}" destId="{E3F73D07-70CC-47EA-A065-6721F65AC43D}" srcOrd="0" destOrd="0" presId="urn:microsoft.com/office/officeart/2005/8/layout/hierarchy2"/>
    <dgm:cxn modelId="{8AC16525-E798-4C59-98E5-88C09F3C57EE}" type="presParOf" srcId="{9EC735E4-2F9F-4EC4-A48F-EBE78871A568}" destId="{C24921AD-75A1-4E4C-8B14-914DD0EE1F71}" srcOrd="1" destOrd="0" presId="urn:microsoft.com/office/officeart/2005/8/layout/hierarchy2"/>
    <dgm:cxn modelId="{F0566356-BD2C-4B36-AA5C-60CCBAFD7297}" type="presParOf" srcId="{DF8C4A76-C49E-452E-AA21-13D3F85CBF91}" destId="{BC55E604-5BC4-4D07-B9B2-E29281E5F32E}" srcOrd="2" destOrd="0" presId="urn:microsoft.com/office/officeart/2005/8/layout/hierarchy2"/>
    <dgm:cxn modelId="{12BBFDB8-2E48-4763-AA38-B047B84627D7}" type="presParOf" srcId="{BC55E604-5BC4-4D07-B9B2-E29281E5F32E}" destId="{5B19E5AD-888F-40C6-9D78-76A34161AFD9}" srcOrd="0" destOrd="0" presId="urn:microsoft.com/office/officeart/2005/8/layout/hierarchy2"/>
    <dgm:cxn modelId="{55DDB3C9-5464-4D92-A1C4-4E8D1A0D9DED}" type="presParOf" srcId="{DF8C4A76-C49E-452E-AA21-13D3F85CBF91}" destId="{409810F4-CA3A-418A-B11F-48D7EF802F7E}" srcOrd="3" destOrd="0" presId="urn:microsoft.com/office/officeart/2005/8/layout/hierarchy2"/>
    <dgm:cxn modelId="{70C8B35C-1C34-4477-9190-97A6E56BC27C}" type="presParOf" srcId="{409810F4-CA3A-418A-B11F-48D7EF802F7E}" destId="{2E17DD7F-6141-4EC4-B3CF-5167C1D82CE9}" srcOrd="0" destOrd="0" presId="urn:microsoft.com/office/officeart/2005/8/layout/hierarchy2"/>
    <dgm:cxn modelId="{BD4F6FB1-2003-44F2-BC03-45FA3268FFF1}" type="presParOf" srcId="{409810F4-CA3A-418A-B11F-48D7EF802F7E}" destId="{17AEE934-05F8-44EC-890A-66EEE924AD23}" srcOrd="1" destOrd="0" presId="urn:microsoft.com/office/officeart/2005/8/layout/hierarchy2"/>
    <dgm:cxn modelId="{4F84E0AB-0B28-4EC0-AB77-333950B8E6ED}" type="presParOf" srcId="{D92B69C6-8AF0-41AC-8C1E-1734B4709C19}" destId="{5529C08D-CA74-4E10-9EB6-40DB9A9F6064}" srcOrd="2" destOrd="0" presId="urn:microsoft.com/office/officeart/2005/8/layout/hierarchy2"/>
    <dgm:cxn modelId="{010B8C4E-1311-4BDB-8038-BB8DC9DB341B}" type="presParOf" srcId="{5529C08D-CA74-4E10-9EB6-40DB9A9F6064}" destId="{49D81F68-4FA2-46D4-866C-4CB03C69B192}" srcOrd="0" destOrd="0" presId="urn:microsoft.com/office/officeart/2005/8/layout/hierarchy2"/>
    <dgm:cxn modelId="{BEC476D1-4C53-491E-83B8-9060E676E5C3}" type="presParOf" srcId="{D92B69C6-8AF0-41AC-8C1E-1734B4709C19}" destId="{067190AD-4D9B-4F60-8AF9-234794D16B2B}" srcOrd="3" destOrd="0" presId="urn:microsoft.com/office/officeart/2005/8/layout/hierarchy2"/>
    <dgm:cxn modelId="{794B6785-996E-45E8-897B-72A65FC99BFD}" type="presParOf" srcId="{067190AD-4D9B-4F60-8AF9-234794D16B2B}" destId="{EF2EB481-CCDB-4A83-9403-471476AF5290}" srcOrd="0" destOrd="0" presId="urn:microsoft.com/office/officeart/2005/8/layout/hierarchy2"/>
    <dgm:cxn modelId="{FB8B1F32-A4A8-4D39-92E2-752950EBBEB6}" type="presParOf" srcId="{067190AD-4D9B-4F60-8AF9-234794D16B2B}" destId="{BC63ECD6-F6A9-4E70-9648-3157A76C43FE}" srcOrd="1" destOrd="0" presId="urn:microsoft.com/office/officeart/2005/8/layout/hierarchy2"/>
    <dgm:cxn modelId="{E715F81B-9E80-41CA-86E3-E634D3159C24}" type="presParOf" srcId="{BC63ECD6-F6A9-4E70-9648-3157A76C43FE}" destId="{6A223509-1BAF-481B-BC6B-B76E3724167D}" srcOrd="0" destOrd="0" presId="urn:microsoft.com/office/officeart/2005/8/layout/hierarchy2"/>
    <dgm:cxn modelId="{B61ECE76-85B3-40A7-A7AE-21053797A0D7}" type="presParOf" srcId="{6A223509-1BAF-481B-BC6B-B76E3724167D}" destId="{C47D07C4-F8C4-463F-BFBA-6412CD4DA4AD}" srcOrd="0" destOrd="0" presId="urn:microsoft.com/office/officeart/2005/8/layout/hierarchy2"/>
    <dgm:cxn modelId="{AB4441FE-5B99-4767-8C0B-94C7CA6D2BBF}" type="presParOf" srcId="{BC63ECD6-F6A9-4E70-9648-3157A76C43FE}" destId="{9046F599-2029-4F34-B286-0C8C590FB50C}" srcOrd="1" destOrd="0" presId="urn:microsoft.com/office/officeart/2005/8/layout/hierarchy2"/>
    <dgm:cxn modelId="{39189DA5-339C-4E2D-9A86-D63B451A8DA5}" type="presParOf" srcId="{9046F599-2029-4F34-B286-0C8C590FB50C}" destId="{49BF7BD3-FED2-4EA4-8840-D9E6463BBFCC}" srcOrd="0" destOrd="0" presId="urn:microsoft.com/office/officeart/2005/8/layout/hierarchy2"/>
    <dgm:cxn modelId="{852145AA-52A5-4A16-941F-65F8D6D971D3}" type="presParOf" srcId="{9046F599-2029-4F34-B286-0C8C590FB50C}" destId="{0034942D-7523-4D2B-87BE-EF0B483AB30D}" srcOrd="1" destOrd="0" presId="urn:microsoft.com/office/officeart/2005/8/layout/hierarchy2"/>
    <dgm:cxn modelId="{E37B5D29-AE08-48A7-9866-5A330F3CB818}" type="presParOf" srcId="{0034942D-7523-4D2B-87BE-EF0B483AB30D}" destId="{E23E3DA5-F3BC-4BA0-8A2C-28DC726825E1}" srcOrd="0" destOrd="0" presId="urn:microsoft.com/office/officeart/2005/8/layout/hierarchy2"/>
    <dgm:cxn modelId="{5F076F32-1D3C-4594-BE4C-0E2FF273C63B}" type="presParOf" srcId="{E23E3DA5-F3BC-4BA0-8A2C-28DC726825E1}" destId="{1AE36D05-11EF-4737-B1FF-F3D65005D12F}" srcOrd="0" destOrd="0" presId="urn:microsoft.com/office/officeart/2005/8/layout/hierarchy2"/>
    <dgm:cxn modelId="{175A71A9-E4C1-4C65-B4C9-0916E3D98AE7}" type="presParOf" srcId="{0034942D-7523-4D2B-87BE-EF0B483AB30D}" destId="{C337E683-589C-4401-AC6A-2AEAC1BC2374}" srcOrd="1" destOrd="0" presId="urn:microsoft.com/office/officeart/2005/8/layout/hierarchy2"/>
    <dgm:cxn modelId="{FB8E9D6E-B729-4DED-8A92-7C5050CFF7D8}" type="presParOf" srcId="{C337E683-589C-4401-AC6A-2AEAC1BC2374}" destId="{F367AE65-1F63-4B3D-AC72-1BCB422D8486}" srcOrd="0" destOrd="0" presId="urn:microsoft.com/office/officeart/2005/8/layout/hierarchy2"/>
    <dgm:cxn modelId="{25693E6E-BDDC-4CD9-8475-814BF51C45A4}" type="presParOf" srcId="{C337E683-589C-4401-AC6A-2AEAC1BC2374}" destId="{4BBA275B-BBA9-4D72-8CE9-3CBF5C49C2BC}" srcOrd="1" destOrd="0" presId="urn:microsoft.com/office/officeart/2005/8/layout/hierarchy2"/>
    <dgm:cxn modelId="{7A4D9DA1-CDC9-4A1E-A90D-7EB5E8CBB864}" type="presParOf" srcId="{BC63ECD6-F6A9-4E70-9648-3157A76C43FE}" destId="{2C8951F2-9E58-4DF8-9C51-35488939D4C0}" srcOrd="2" destOrd="0" presId="urn:microsoft.com/office/officeart/2005/8/layout/hierarchy2"/>
    <dgm:cxn modelId="{E5F9F67E-F3DA-4078-A04E-B8C72CD9A472}" type="presParOf" srcId="{2C8951F2-9E58-4DF8-9C51-35488939D4C0}" destId="{F448C6AC-4A2F-400E-972A-00F429148345}" srcOrd="0" destOrd="0" presId="urn:microsoft.com/office/officeart/2005/8/layout/hierarchy2"/>
    <dgm:cxn modelId="{2A95DAD1-6176-4C35-9C24-97E0FF27497A}" type="presParOf" srcId="{BC63ECD6-F6A9-4E70-9648-3157A76C43FE}" destId="{59A7CADA-9B91-4C97-A798-02C64DA4F988}" srcOrd="3" destOrd="0" presId="urn:microsoft.com/office/officeart/2005/8/layout/hierarchy2"/>
    <dgm:cxn modelId="{9FE01CAF-8FAD-47B9-B7FE-DEDB99BBA06B}" type="presParOf" srcId="{59A7CADA-9B91-4C97-A798-02C64DA4F988}" destId="{B33FED27-732D-4CFF-ABBB-3530A58062D1}" srcOrd="0" destOrd="0" presId="urn:microsoft.com/office/officeart/2005/8/layout/hierarchy2"/>
    <dgm:cxn modelId="{110247D6-304D-4983-BDDE-4ACE8888C49E}" type="presParOf" srcId="{59A7CADA-9B91-4C97-A798-02C64DA4F988}" destId="{D5DAEAF5-B9A7-4C65-A8C7-DE807BEC4CC2}" srcOrd="1" destOrd="0" presId="urn:microsoft.com/office/officeart/2005/8/layout/hierarchy2"/>
    <dgm:cxn modelId="{61C8693C-FA72-47A8-BAEB-12DCD3A87E7C}" type="presParOf" srcId="{D5DAEAF5-B9A7-4C65-A8C7-DE807BEC4CC2}" destId="{A1E8B107-435C-432A-86C7-327DC2DBE006}" srcOrd="0" destOrd="0" presId="urn:microsoft.com/office/officeart/2005/8/layout/hierarchy2"/>
    <dgm:cxn modelId="{A82F8627-120F-41D7-A5D5-E55471A9DB3E}" type="presParOf" srcId="{A1E8B107-435C-432A-86C7-327DC2DBE006}" destId="{3A606765-B6DB-462E-89F8-043C21AF07D0}" srcOrd="0" destOrd="0" presId="urn:microsoft.com/office/officeart/2005/8/layout/hierarchy2"/>
    <dgm:cxn modelId="{736F9E09-59DD-480D-BE7A-FDB5FC82CCEC}" type="presParOf" srcId="{D5DAEAF5-B9A7-4C65-A8C7-DE807BEC4CC2}" destId="{902B3970-CF17-4951-A1E5-228D7D471450}" srcOrd="1" destOrd="0" presId="urn:microsoft.com/office/officeart/2005/8/layout/hierarchy2"/>
    <dgm:cxn modelId="{64807ACD-9BD2-4875-B096-51027C317EFA}" type="presParOf" srcId="{902B3970-CF17-4951-A1E5-228D7D471450}" destId="{333CE257-C932-4C78-90F3-35F0E47E6CE9}" srcOrd="0" destOrd="0" presId="urn:microsoft.com/office/officeart/2005/8/layout/hierarchy2"/>
    <dgm:cxn modelId="{DDB81179-6883-4384-A83A-76E05012FA2E}" type="presParOf" srcId="{902B3970-CF17-4951-A1E5-228D7D471450}" destId="{83E18AD6-3322-4807-841E-9E13432EF4A5}" srcOrd="1" destOrd="0" presId="urn:microsoft.com/office/officeart/2005/8/layout/hierarchy2"/>
    <dgm:cxn modelId="{F2B9F023-AA99-4A2E-ADF5-F5F3DA4880CB}" type="presParOf" srcId="{D92B69C6-8AF0-41AC-8C1E-1734B4709C19}" destId="{A8A4DFDE-B5CC-43FF-9D3F-777732325069}" srcOrd="4" destOrd="0" presId="urn:microsoft.com/office/officeart/2005/8/layout/hierarchy2"/>
    <dgm:cxn modelId="{10B9B786-F640-4204-84FC-D2D7B727D11C}" type="presParOf" srcId="{A8A4DFDE-B5CC-43FF-9D3F-777732325069}" destId="{801043BE-9102-4579-B3FA-BE1C8EC3D257}" srcOrd="0" destOrd="0" presId="urn:microsoft.com/office/officeart/2005/8/layout/hierarchy2"/>
    <dgm:cxn modelId="{D583B188-E34B-40D0-B94B-6D17ECFCC1F4}" type="presParOf" srcId="{D92B69C6-8AF0-41AC-8C1E-1734B4709C19}" destId="{A5984D66-E9C5-4546-9A55-95FEF7DF9487}" srcOrd="5" destOrd="0" presId="urn:microsoft.com/office/officeart/2005/8/layout/hierarchy2"/>
    <dgm:cxn modelId="{F7921FE3-4B0A-45F8-8BBE-A37AEE932C0C}" type="presParOf" srcId="{A5984D66-E9C5-4546-9A55-95FEF7DF9487}" destId="{AB4A326A-1D65-48ED-89A6-37372C806650}" srcOrd="0" destOrd="0" presId="urn:microsoft.com/office/officeart/2005/8/layout/hierarchy2"/>
    <dgm:cxn modelId="{919FE34D-7A51-4703-A23C-703AAEE4C0B7}" type="presParOf" srcId="{A5984D66-E9C5-4546-9A55-95FEF7DF9487}" destId="{8087B14E-D30F-4504-8F86-3CE8C04666AA}" srcOrd="1" destOrd="0" presId="urn:microsoft.com/office/officeart/2005/8/layout/hierarchy2"/>
    <dgm:cxn modelId="{8B59A01E-6ECC-4C43-8A2D-0257393E9563}" type="presParOf" srcId="{8087B14E-D30F-4504-8F86-3CE8C04666AA}" destId="{F8E46E80-18AB-45D3-A222-77C2C1DAE5C6}" srcOrd="0" destOrd="0" presId="urn:microsoft.com/office/officeart/2005/8/layout/hierarchy2"/>
    <dgm:cxn modelId="{5246ECC1-1DD4-40FD-994D-F04CE9D904CE}" type="presParOf" srcId="{F8E46E80-18AB-45D3-A222-77C2C1DAE5C6}" destId="{B3B671A2-9C54-410D-81E1-A42761C824D6}" srcOrd="0" destOrd="0" presId="urn:microsoft.com/office/officeart/2005/8/layout/hierarchy2"/>
    <dgm:cxn modelId="{761F6A95-391A-41CE-91CB-02B90D3ADB9C}" type="presParOf" srcId="{8087B14E-D30F-4504-8F86-3CE8C04666AA}" destId="{A9B12DA2-2EDE-4410-A24D-4D080D1BF397}" srcOrd="1" destOrd="0" presId="urn:microsoft.com/office/officeart/2005/8/layout/hierarchy2"/>
    <dgm:cxn modelId="{066F03DC-D2C8-4063-AF66-447CB28CE36B}" type="presParOf" srcId="{A9B12DA2-2EDE-4410-A24D-4D080D1BF397}" destId="{F3A2D447-DF33-42DE-B54B-91A2AE1B09DA}" srcOrd="0" destOrd="0" presId="urn:microsoft.com/office/officeart/2005/8/layout/hierarchy2"/>
    <dgm:cxn modelId="{526CF6C4-6477-4A91-BBD2-ECA91FA80989}" type="presParOf" srcId="{A9B12DA2-2EDE-4410-A24D-4D080D1BF397}" destId="{33DC6006-AC2E-4F61-A492-C1B85FD4403C}" srcOrd="1" destOrd="0" presId="urn:microsoft.com/office/officeart/2005/8/layout/hierarchy2"/>
    <dgm:cxn modelId="{963911CC-5E85-4E4D-AC59-49126EE5E361}" type="presParOf" srcId="{33DC6006-AC2E-4F61-A492-C1B85FD4403C}" destId="{0DC407F8-D0DF-4208-97B7-AE81592477CF}" srcOrd="0" destOrd="0" presId="urn:microsoft.com/office/officeart/2005/8/layout/hierarchy2"/>
    <dgm:cxn modelId="{845323D8-BFEC-451E-8105-514CB26B0851}" type="presParOf" srcId="{0DC407F8-D0DF-4208-97B7-AE81592477CF}" destId="{5906195D-C820-4F5F-BD97-F08042731988}" srcOrd="0" destOrd="0" presId="urn:microsoft.com/office/officeart/2005/8/layout/hierarchy2"/>
    <dgm:cxn modelId="{F0BF5C4F-0328-4E9B-951C-3A56A996428E}" type="presParOf" srcId="{33DC6006-AC2E-4F61-A492-C1B85FD4403C}" destId="{8EEC7338-8DD0-4927-90DC-716945D5AAE3}" srcOrd="1" destOrd="0" presId="urn:microsoft.com/office/officeart/2005/8/layout/hierarchy2"/>
    <dgm:cxn modelId="{E2C83215-8592-4664-BB5A-D27B2495D3AD}" type="presParOf" srcId="{8EEC7338-8DD0-4927-90DC-716945D5AAE3}" destId="{50EF0CF7-4BC9-4DD5-856A-B95233312387}" srcOrd="0" destOrd="0" presId="urn:microsoft.com/office/officeart/2005/8/layout/hierarchy2"/>
    <dgm:cxn modelId="{4958AC2F-7333-41C8-9049-9A0F7696F9DE}" type="presParOf" srcId="{8EEC7338-8DD0-4927-90DC-716945D5AAE3}" destId="{9B2A1C19-35B4-47A4-BC88-222B0BF8493E}" srcOrd="1" destOrd="0" presId="urn:microsoft.com/office/officeart/2005/8/layout/hierarchy2"/>
    <dgm:cxn modelId="{75D421CF-08C3-4B14-833B-F6BB8A4B86A0}" type="presParOf" srcId="{8087B14E-D30F-4504-8F86-3CE8C04666AA}" destId="{1C34861C-86C1-4A57-94A4-1C95ACE48C27}" srcOrd="2" destOrd="0" presId="urn:microsoft.com/office/officeart/2005/8/layout/hierarchy2"/>
    <dgm:cxn modelId="{28DDF962-951F-4962-BCB7-7311765714AF}" type="presParOf" srcId="{1C34861C-86C1-4A57-94A4-1C95ACE48C27}" destId="{7ED8CABD-452A-4DF9-9024-265BFC2AF7B4}" srcOrd="0" destOrd="0" presId="urn:microsoft.com/office/officeart/2005/8/layout/hierarchy2"/>
    <dgm:cxn modelId="{C9BF2A25-E86D-41E0-8B20-4F3328020D30}" type="presParOf" srcId="{8087B14E-D30F-4504-8F86-3CE8C04666AA}" destId="{B2CC471F-3530-4F8A-8D8B-2ADE43074C0D}" srcOrd="3" destOrd="0" presId="urn:microsoft.com/office/officeart/2005/8/layout/hierarchy2"/>
    <dgm:cxn modelId="{718EFD1E-0238-4313-B247-30D096856346}" type="presParOf" srcId="{B2CC471F-3530-4F8A-8D8B-2ADE43074C0D}" destId="{1728EBC2-2059-4754-9B7B-4E17C5FDE7CF}" srcOrd="0" destOrd="0" presId="urn:microsoft.com/office/officeart/2005/8/layout/hierarchy2"/>
    <dgm:cxn modelId="{307C9C7A-35B8-453C-9300-5F8C63AD604B}" type="presParOf" srcId="{B2CC471F-3530-4F8A-8D8B-2ADE43074C0D}" destId="{973778D5-05B7-495E-8DE4-690AEA9E020E}" srcOrd="1" destOrd="0" presId="urn:microsoft.com/office/officeart/2005/8/layout/hierarchy2"/>
    <dgm:cxn modelId="{4390BE04-AE58-4106-A3E9-BB19F8C104AA}" type="presParOf" srcId="{973778D5-05B7-495E-8DE4-690AEA9E020E}" destId="{1369D1CF-9CAE-4B2B-94FF-BFCE68BA575F}" srcOrd="0" destOrd="0" presId="urn:microsoft.com/office/officeart/2005/8/layout/hierarchy2"/>
    <dgm:cxn modelId="{80141227-44D6-40F4-93F5-5E807ED5D01B}" type="presParOf" srcId="{1369D1CF-9CAE-4B2B-94FF-BFCE68BA575F}" destId="{D4C13AE4-8818-48F6-8AF1-49A48AD5B3B5}" srcOrd="0" destOrd="0" presId="urn:microsoft.com/office/officeart/2005/8/layout/hierarchy2"/>
    <dgm:cxn modelId="{A6CE7F0A-F331-4022-8B6B-E31BAB48C3C6}" type="presParOf" srcId="{973778D5-05B7-495E-8DE4-690AEA9E020E}" destId="{A4963DDB-338F-4942-B76E-71F3AD41D28B}" srcOrd="1" destOrd="0" presId="urn:microsoft.com/office/officeart/2005/8/layout/hierarchy2"/>
    <dgm:cxn modelId="{7B9681C9-7428-4657-9A33-4BE2ECCAF53F}" type="presParOf" srcId="{A4963DDB-338F-4942-B76E-71F3AD41D28B}" destId="{84B53F96-61C7-49E7-BD59-60F8EDC16EE8}" srcOrd="0" destOrd="0" presId="urn:microsoft.com/office/officeart/2005/8/layout/hierarchy2"/>
    <dgm:cxn modelId="{E4A05BA0-EB43-4235-A526-928378963B88}" type="presParOf" srcId="{A4963DDB-338F-4942-B76E-71F3AD41D28B}" destId="{001ADE29-3DE5-4F63-B279-C77C81F41172}" srcOrd="1" destOrd="0" presId="urn:microsoft.com/office/officeart/2005/8/layout/hierarchy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F5CC21E-C73C-4627-9DEE-C80397782517}">
      <dsp:nvSpPr>
        <dsp:cNvPr id="0" name=""/>
        <dsp:cNvSpPr/>
      </dsp:nvSpPr>
      <dsp:spPr>
        <a:xfrm>
          <a:off x="0" y="2148035"/>
          <a:ext cx="2006727" cy="129971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b="1" kern="1200" dirty="0" smtClean="0"/>
            <a:t>Measures in Epidemiology</a:t>
          </a:r>
          <a:endParaRPr lang="th-TH" sz="2000" b="1" kern="1200" dirty="0"/>
        </a:p>
      </dsp:txBody>
      <dsp:txXfrm>
        <a:off x="38067" y="2186102"/>
        <a:ext cx="1930593" cy="1223576"/>
      </dsp:txXfrm>
    </dsp:sp>
    <dsp:sp modelId="{BCDF8CB0-EFE4-4283-93BE-F75C2611D313}">
      <dsp:nvSpPr>
        <dsp:cNvPr id="0" name=""/>
        <dsp:cNvSpPr/>
      </dsp:nvSpPr>
      <dsp:spPr>
        <a:xfrm rot="17531889">
          <a:off x="1488322" y="2017943"/>
          <a:ext cx="1666389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1666389" y="850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2279857" y="1984789"/>
        <a:ext cx="83319" cy="83319"/>
      </dsp:txXfrm>
    </dsp:sp>
    <dsp:sp modelId="{2CA4165C-68A2-4EA4-8EAA-9F72B72EF1AB}">
      <dsp:nvSpPr>
        <dsp:cNvPr id="0" name=""/>
        <dsp:cNvSpPr/>
      </dsp:nvSpPr>
      <dsp:spPr>
        <a:xfrm>
          <a:off x="2636307" y="857277"/>
          <a:ext cx="1152291" cy="795461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Measure of Frequency</a:t>
          </a:r>
          <a:endParaRPr lang="th-TH" sz="1500" b="1" kern="1200" dirty="0"/>
        </a:p>
      </dsp:txBody>
      <dsp:txXfrm>
        <a:off x="2659605" y="880575"/>
        <a:ext cx="1105695" cy="748865"/>
      </dsp:txXfrm>
    </dsp:sp>
    <dsp:sp modelId="{1915357E-DA26-40A7-8326-93AB3D224EEE}">
      <dsp:nvSpPr>
        <dsp:cNvPr id="0" name=""/>
        <dsp:cNvSpPr/>
      </dsp:nvSpPr>
      <dsp:spPr>
        <a:xfrm rot="19064434">
          <a:off x="3666596" y="930811"/>
          <a:ext cx="938872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938872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4112560" y="915846"/>
        <a:ext cx="46943" cy="46943"/>
      </dsp:txXfrm>
    </dsp:sp>
    <dsp:sp modelId="{8817A03B-5B70-4C59-A398-3454B0A13344}">
      <dsp:nvSpPr>
        <dsp:cNvPr id="0" name=""/>
        <dsp:cNvSpPr/>
      </dsp:nvSpPr>
      <dsp:spPr>
        <a:xfrm>
          <a:off x="4483465" y="335554"/>
          <a:ext cx="1152291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Prevalence</a:t>
          </a:r>
          <a:endParaRPr lang="th-TH" sz="1500" kern="1200" dirty="0"/>
        </a:p>
      </dsp:txBody>
      <dsp:txXfrm>
        <a:off x="4500340" y="352429"/>
        <a:ext cx="1118541" cy="542395"/>
      </dsp:txXfrm>
    </dsp:sp>
    <dsp:sp modelId="{CF787D35-BF5E-4ECA-A0DC-65BBF9323C26}">
      <dsp:nvSpPr>
        <dsp:cNvPr id="0" name=""/>
        <dsp:cNvSpPr/>
      </dsp:nvSpPr>
      <dsp:spPr>
        <a:xfrm rot="19457599">
          <a:off x="5582405" y="449479"/>
          <a:ext cx="567620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567620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2024" y="443795"/>
        <a:ext cx="28381" cy="28381"/>
      </dsp:txXfrm>
    </dsp:sp>
    <dsp:sp modelId="{DB1B19F9-2FE9-422D-BB36-5A24D6B924C1}">
      <dsp:nvSpPr>
        <dsp:cNvPr id="0" name=""/>
        <dsp:cNvSpPr/>
      </dsp:nvSpPr>
      <dsp:spPr>
        <a:xfrm>
          <a:off x="6096673" y="4270"/>
          <a:ext cx="1294922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Point Prevalence</a:t>
          </a:r>
          <a:endParaRPr lang="th-TH" sz="1500" kern="1200" dirty="0"/>
        </a:p>
      </dsp:txBody>
      <dsp:txXfrm>
        <a:off x="6113548" y="21145"/>
        <a:ext cx="1261172" cy="542395"/>
      </dsp:txXfrm>
    </dsp:sp>
    <dsp:sp modelId="{E296A09D-F948-4457-B214-42FF76781255}">
      <dsp:nvSpPr>
        <dsp:cNvPr id="0" name=""/>
        <dsp:cNvSpPr/>
      </dsp:nvSpPr>
      <dsp:spPr>
        <a:xfrm rot="2142401">
          <a:off x="5582405" y="780763"/>
          <a:ext cx="567620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567620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2024" y="775078"/>
        <a:ext cx="28381" cy="28381"/>
      </dsp:txXfrm>
    </dsp:sp>
    <dsp:sp modelId="{05CF293D-5788-4C79-B8FC-18D6F79D10B9}">
      <dsp:nvSpPr>
        <dsp:cNvPr id="0" name=""/>
        <dsp:cNvSpPr/>
      </dsp:nvSpPr>
      <dsp:spPr>
        <a:xfrm>
          <a:off x="6096673" y="666838"/>
          <a:ext cx="1294922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Period Prevalence</a:t>
          </a:r>
          <a:endParaRPr lang="th-TH" sz="1500" kern="1200" dirty="0"/>
        </a:p>
      </dsp:txBody>
      <dsp:txXfrm>
        <a:off x="6113548" y="683713"/>
        <a:ext cx="1261172" cy="542395"/>
      </dsp:txXfrm>
    </dsp:sp>
    <dsp:sp modelId="{7360A94C-F63A-4AE8-82B9-6DF5AE48CCB7}">
      <dsp:nvSpPr>
        <dsp:cNvPr id="0" name=""/>
        <dsp:cNvSpPr/>
      </dsp:nvSpPr>
      <dsp:spPr>
        <a:xfrm rot="2697247">
          <a:off x="3645080" y="1593379"/>
          <a:ext cx="981903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981903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4111484" y="1577337"/>
        <a:ext cx="49095" cy="49095"/>
      </dsp:txXfrm>
    </dsp:sp>
    <dsp:sp modelId="{C1F2DEF7-0B32-4141-BFD2-1B2AB8E36BC6}">
      <dsp:nvSpPr>
        <dsp:cNvPr id="0" name=""/>
        <dsp:cNvSpPr/>
      </dsp:nvSpPr>
      <dsp:spPr>
        <a:xfrm>
          <a:off x="4483465" y="1660689"/>
          <a:ext cx="1152291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Incidence</a:t>
          </a:r>
          <a:endParaRPr lang="th-TH" sz="1500" kern="1200" dirty="0"/>
        </a:p>
      </dsp:txBody>
      <dsp:txXfrm>
        <a:off x="4500340" y="1677564"/>
        <a:ext cx="1118541" cy="542395"/>
      </dsp:txXfrm>
    </dsp:sp>
    <dsp:sp modelId="{BFF85A31-DDA0-4776-A78A-B7C64374246C}">
      <dsp:nvSpPr>
        <dsp:cNvPr id="0" name=""/>
        <dsp:cNvSpPr/>
      </dsp:nvSpPr>
      <dsp:spPr>
        <a:xfrm rot="19457599">
          <a:off x="5582405" y="1774614"/>
          <a:ext cx="567620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567620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2024" y="1768930"/>
        <a:ext cx="28381" cy="28381"/>
      </dsp:txXfrm>
    </dsp:sp>
    <dsp:sp modelId="{E3F73D07-70CC-47EA-A065-6721F65AC43D}">
      <dsp:nvSpPr>
        <dsp:cNvPr id="0" name=""/>
        <dsp:cNvSpPr/>
      </dsp:nvSpPr>
      <dsp:spPr>
        <a:xfrm>
          <a:off x="6096673" y="1329406"/>
          <a:ext cx="1294922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Incidence proportion</a:t>
          </a:r>
          <a:endParaRPr lang="th-TH" sz="1500" kern="1200" dirty="0"/>
        </a:p>
      </dsp:txBody>
      <dsp:txXfrm>
        <a:off x="6113548" y="1346281"/>
        <a:ext cx="1261172" cy="542395"/>
      </dsp:txXfrm>
    </dsp:sp>
    <dsp:sp modelId="{BC55E604-5BC4-4D07-B9B2-E29281E5F32E}">
      <dsp:nvSpPr>
        <dsp:cNvPr id="0" name=""/>
        <dsp:cNvSpPr/>
      </dsp:nvSpPr>
      <dsp:spPr>
        <a:xfrm rot="2142401">
          <a:off x="5582405" y="2105898"/>
          <a:ext cx="567620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567620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2024" y="2100214"/>
        <a:ext cx="28381" cy="28381"/>
      </dsp:txXfrm>
    </dsp:sp>
    <dsp:sp modelId="{2E17DD7F-6141-4EC4-B3CF-5167C1D82CE9}">
      <dsp:nvSpPr>
        <dsp:cNvPr id="0" name=""/>
        <dsp:cNvSpPr/>
      </dsp:nvSpPr>
      <dsp:spPr>
        <a:xfrm>
          <a:off x="6096673" y="1991973"/>
          <a:ext cx="1294922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Incidence Rate</a:t>
          </a:r>
          <a:endParaRPr lang="th-TH" sz="1500" kern="1200" dirty="0"/>
        </a:p>
      </dsp:txBody>
      <dsp:txXfrm>
        <a:off x="6113548" y="2008848"/>
        <a:ext cx="1261172" cy="542395"/>
      </dsp:txXfrm>
    </dsp:sp>
    <dsp:sp modelId="{5529C08D-CA74-4E10-9EB6-40DB9A9F6064}">
      <dsp:nvSpPr>
        <dsp:cNvPr id="0" name=""/>
        <dsp:cNvSpPr/>
      </dsp:nvSpPr>
      <dsp:spPr>
        <a:xfrm rot="1794397">
          <a:off x="1958370" y="2970444"/>
          <a:ext cx="726294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726294" y="850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2303360" y="2960793"/>
        <a:ext cx="36314" cy="36314"/>
      </dsp:txXfrm>
    </dsp:sp>
    <dsp:sp modelId="{EF2EB481-CCDB-4A83-9403-471476AF5290}">
      <dsp:nvSpPr>
        <dsp:cNvPr id="0" name=""/>
        <dsp:cNvSpPr/>
      </dsp:nvSpPr>
      <dsp:spPr>
        <a:xfrm>
          <a:off x="2636307" y="2719536"/>
          <a:ext cx="1152291" cy="880949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Measure of Association</a:t>
          </a:r>
          <a:endParaRPr lang="th-TH" sz="1500" b="1" kern="1200" dirty="0"/>
        </a:p>
      </dsp:txBody>
      <dsp:txXfrm>
        <a:off x="2662109" y="2745338"/>
        <a:ext cx="1100687" cy="829345"/>
      </dsp:txXfrm>
    </dsp:sp>
    <dsp:sp modelId="{6A223509-1BAF-481B-BC6B-B76E3724167D}">
      <dsp:nvSpPr>
        <dsp:cNvPr id="0" name=""/>
        <dsp:cNvSpPr/>
      </dsp:nvSpPr>
      <dsp:spPr>
        <a:xfrm rot="20557626">
          <a:off x="3771992" y="3042806"/>
          <a:ext cx="728080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728080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4117830" y="3033110"/>
        <a:ext cx="36404" cy="36404"/>
      </dsp:txXfrm>
    </dsp:sp>
    <dsp:sp modelId="{49BF7BD3-FED2-4EA4-8840-D9E6463BBFCC}">
      <dsp:nvSpPr>
        <dsp:cNvPr id="0" name=""/>
        <dsp:cNvSpPr/>
      </dsp:nvSpPr>
      <dsp:spPr>
        <a:xfrm>
          <a:off x="4483465" y="2654541"/>
          <a:ext cx="1152291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Ratio scale</a:t>
          </a:r>
          <a:endParaRPr lang="th-TH" sz="1500" kern="1200" dirty="0"/>
        </a:p>
      </dsp:txBody>
      <dsp:txXfrm>
        <a:off x="4500340" y="2671416"/>
        <a:ext cx="1118541" cy="542395"/>
      </dsp:txXfrm>
    </dsp:sp>
    <dsp:sp modelId="{E23E3DA5-F3BC-4BA0-8A2C-28DC726825E1}">
      <dsp:nvSpPr>
        <dsp:cNvPr id="0" name=""/>
        <dsp:cNvSpPr/>
      </dsp:nvSpPr>
      <dsp:spPr>
        <a:xfrm>
          <a:off x="5635757" y="2934108"/>
          <a:ext cx="460916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460916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4692" y="2931091"/>
        <a:ext cx="23045" cy="23045"/>
      </dsp:txXfrm>
    </dsp:sp>
    <dsp:sp modelId="{F367AE65-1F63-4B3D-AC72-1BCB422D8486}">
      <dsp:nvSpPr>
        <dsp:cNvPr id="0" name=""/>
        <dsp:cNvSpPr/>
      </dsp:nvSpPr>
      <dsp:spPr>
        <a:xfrm>
          <a:off x="6096673" y="2654541"/>
          <a:ext cx="1294922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RR, IRR, RR, OR, PR </a:t>
          </a:r>
          <a:endParaRPr lang="th-TH" sz="1500" kern="1200" dirty="0"/>
        </a:p>
      </dsp:txBody>
      <dsp:txXfrm>
        <a:off x="6113548" y="2671416"/>
        <a:ext cx="1261172" cy="542395"/>
      </dsp:txXfrm>
    </dsp:sp>
    <dsp:sp modelId="{2C8951F2-9E58-4DF8-9C51-35488939D4C0}">
      <dsp:nvSpPr>
        <dsp:cNvPr id="0" name=""/>
        <dsp:cNvSpPr/>
      </dsp:nvSpPr>
      <dsp:spPr>
        <a:xfrm rot="1958755">
          <a:off x="3723413" y="3374090"/>
          <a:ext cx="825237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825237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4115401" y="3361965"/>
        <a:ext cx="41261" cy="41261"/>
      </dsp:txXfrm>
    </dsp:sp>
    <dsp:sp modelId="{B33FED27-732D-4CFF-ABBB-3530A58062D1}">
      <dsp:nvSpPr>
        <dsp:cNvPr id="0" name=""/>
        <dsp:cNvSpPr/>
      </dsp:nvSpPr>
      <dsp:spPr>
        <a:xfrm>
          <a:off x="4483465" y="3317109"/>
          <a:ext cx="1152291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Difference scale</a:t>
          </a:r>
          <a:endParaRPr lang="th-TH" sz="1500" kern="1200" dirty="0"/>
        </a:p>
      </dsp:txBody>
      <dsp:txXfrm>
        <a:off x="4500340" y="3333984"/>
        <a:ext cx="1118541" cy="542395"/>
      </dsp:txXfrm>
    </dsp:sp>
    <dsp:sp modelId="{A1E8B107-435C-432A-86C7-327DC2DBE006}">
      <dsp:nvSpPr>
        <dsp:cNvPr id="0" name=""/>
        <dsp:cNvSpPr/>
      </dsp:nvSpPr>
      <dsp:spPr>
        <a:xfrm>
          <a:off x="5635757" y="3596675"/>
          <a:ext cx="460916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460916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4692" y="3593659"/>
        <a:ext cx="23045" cy="23045"/>
      </dsp:txXfrm>
    </dsp:sp>
    <dsp:sp modelId="{333CE257-C932-4C78-90F3-35F0E47E6CE9}">
      <dsp:nvSpPr>
        <dsp:cNvPr id="0" name=""/>
        <dsp:cNvSpPr/>
      </dsp:nvSpPr>
      <dsp:spPr>
        <a:xfrm>
          <a:off x="6096673" y="3317109"/>
          <a:ext cx="1294922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RD, IRD, PD</a:t>
          </a:r>
          <a:endParaRPr lang="th-TH" sz="1500" kern="1200" dirty="0"/>
        </a:p>
      </dsp:txBody>
      <dsp:txXfrm>
        <a:off x="6113548" y="3333984"/>
        <a:ext cx="1261172" cy="542395"/>
      </dsp:txXfrm>
    </dsp:sp>
    <dsp:sp modelId="{A8A4DFDE-B5CC-43FF-9D3F-777732325069}">
      <dsp:nvSpPr>
        <dsp:cNvPr id="0" name=""/>
        <dsp:cNvSpPr/>
      </dsp:nvSpPr>
      <dsp:spPr>
        <a:xfrm rot="4332717">
          <a:off x="1291096" y="3770543"/>
          <a:ext cx="2060841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2060841" y="8506"/>
              </a:lnTo>
            </a:path>
          </a:pathLst>
        </a:custGeom>
        <a:noFill/>
        <a:ln w="25400" cap="flat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600" kern="1200"/>
        </a:p>
      </dsp:txBody>
      <dsp:txXfrm>
        <a:off x="2269996" y="3727528"/>
        <a:ext cx="103042" cy="103042"/>
      </dsp:txXfrm>
    </dsp:sp>
    <dsp:sp modelId="{AB4A326A-1D65-48ED-89A6-37372C806650}">
      <dsp:nvSpPr>
        <dsp:cNvPr id="0" name=""/>
        <dsp:cNvSpPr/>
      </dsp:nvSpPr>
      <dsp:spPr>
        <a:xfrm>
          <a:off x="2636307" y="4286279"/>
          <a:ext cx="1152291" cy="94785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b="1" kern="1200" dirty="0" smtClean="0"/>
            <a:t>Measure of Impact</a:t>
          </a:r>
          <a:endParaRPr lang="th-TH" sz="1500" b="1" kern="1200" dirty="0"/>
        </a:p>
      </dsp:txBody>
      <dsp:txXfrm>
        <a:off x="2664069" y="4314041"/>
        <a:ext cx="1096767" cy="892333"/>
      </dsp:txXfrm>
    </dsp:sp>
    <dsp:sp modelId="{F8E46E80-18AB-45D3-A222-77C2C1DAE5C6}">
      <dsp:nvSpPr>
        <dsp:cNvPr id="0" name=""/>
        <dsp:cNvSpPr/>
      </dsp:nvSpPr>
      <dsp:spPr>
        <a:xfrm rot="19480464">
          <a:off x="3710193" y="4505473"/>
          <a:ext cx="851677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851677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4114740" y="4492687"/>
        <a:ext cx="42583" cy="42583"/>
      </dsp:txXfrm>
    </dsp:sp>
    <dsp:sp modelId="{F3A2D447-DF33-42DE-B54B-91A2AE1B09DA}">
      <dsp:nvSpPr>
        <dsp:cNvPr id="0" name=""/>
        <dsp:cNvSpPr/>
      </dsp:nvSpPr>
      <dsp:spPr>
        <a:xfrm>
          <a:off x="4483465" y="3979676"/>
          <a:ext cx="1152291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Causative factor</a:t>
          </a:r>
          <a:endParaRPr lang="th-TH" sz="1500" kern="1200" dirty="0"/>
        </a:p>
      </dsp:txBody>
      <dsp:txXfrm>
        <a:off x="4500340" y="3996551"/>
        <a:ext cx="1118541" cy="542395"/>
      </dsp:txXfrm>
    </dsp:sp>
    <dsp:sp modelId="{0DC407F8-D0DF-4208-97B7-AE81592477CF}">
      <dsp:nvSpPr>
        <dsp:cNvPr id="0" name=""/>
        <dsp:cNvSpPr/>
      </dsp:nvSpPr>
      <dsp:spPr>
        <a:xfrm>
          <a:off x="5635757" y="4259243"/>
          <a:ext cx="460916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460916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4692" y="4256226"/>
        <a:ext cx="23045" cy="23045"/>
      </dsp:txXfrm>
    </dsp:sp>
    <dsp:sp modelId="{50EF0CF7-4BC9-4DD5-856A-B95233312387}">
      <dsp:nvSpPr>
        <dsp:cNvPr id="0" name=""/>
        <dsp:cNvSpPr/>
      </dsp:nvSpPr>
      <dsp:spPr>
        <a:xfrm>
          <a:off x="6096673" y="3979676"/>
          <a:ext cx="1294922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err="1" smtClean="0"/>
            <a:t>AF</a:t>
          </a:r>
          <a:r>
            <a:rPr lang="en-US" sz="1500" kern="1200" baseline="-25000" dirty="0" err="1" smtClean="0"/>
            <a:t>e</a:t>
          </a:r>
          <a:r>
            <a:rPr lang="en-US" sz="1500" kern="1200" dirty="0" smtClean="0"/>
            <a:t>, </a:t>
          </a:r>
          <a:r>
            <a:rPr lang="en-US" sz="1500" kern="1200" dirty="0" err="1" smtClean="0"/>
            <a:t>AF</a:t>
          </a:r>
          <a:r>
            <a:rPr lang="en-US" sz="1500" kern="1200" baseline="-25000" dirty="0" err="1" smtClean="0"/>
            <a:t>p</a:t>
          </a:r>
          <a:endParaRPr lang="th-TH" sz="1500" kern="1200" dirty="0"/>
        </a:p>
      </dsp:txBody>
      <dsp:txXfrm>
        <a:off x="6113548" y="3996551"/>
        <a:ext cx="1261172" cy="542395"/>
      </dsp:txXfrm>
    </dsp:sp>
    <dsp:sp modelId="{1C34861C-86C1-4A57-94A4-1C95ACE48C27}">
      <dsp:nvSpPr>
        <dsp:cNvPr id="0" name=""/>
        <dsp:cNvSpPr/>
      </dsp:nvSpPr>
      <dsp:spPr>
        <a:xfrm rot="2467706">
          <a:off x="3674778" y="5055091"/>
          <a:ext cx="922506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922506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4112969" y="5040535"/>
        <a:ext cx="46125" cy="46125"/>
      </dsp:txXfrm>
    </dsp:sp>
    <dsp:sp modelId="{1728EBC2-2059-4754-9B7B-4E17C5FDE7CF}">
      <dsp:nvSpPr>
        <dsp:cNvPr id="0" name=""/>
        <dsp:cNvSpPr/>
      </dsp:nvSpPr>
      <dsp:spPr>
        <a:xfrm>
          <a:off x="4483465" y="5078913"/>
          <a:ext cx="1152291" cy="57614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 smtClean="0"/>
            <a:t>Protective factor</a:t>
          </a:r>
          <a:endParaRPr lang="th-TH" sz="1500" kern="1200" dirty="0"/>
        </a:p>
      </dsp:txBody>
      <dsp:txXfrm>
        <a:off x="4500340" y="5095788"/>
        <a:ext cx="1118541" cy="542395"/>
      </dsp:txXfrm>
    </dsp:sp>
    <dsp:sp modelId="{1369D1CF-9CAE-4B2B-94FF-BFCE68BA575F}">
      <dsp:nvSpPr>
        <dsp:cNvPr id="0" name=""/>
        <dsp:cNvSpPr/>
      </dsp:nvSpPr>
      <dsp:spPr>
        <a:xfrm>
          <a:off x="5635757" y="5358480"/>
          <a:ext cx="468971" cy="17012"/>
        </a:xfrm>
        <a:custGeom>
          <a:avLst/>
          <a:gdLst/>
          <a:ahLst/>
          <a:cxnLst/>
          <a:rect l="0" t="0" r="0" b="0"/>
          <a:pathLst>
            <a:path>
              <a:moveTo>
                <a:pt x="0" y="8506"/>
              </a:moveTo>
              <a:lnTo>
                <a:pt x="468971" y="8506"/>
              </a:lnTo>
            </a:path>
          </a:pathLst>
        </a:custGeom>
        <a:noFill/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th-TH" sz="500" kern="1200"/>
        </a:p>
      </dsp:txBody>
      <dsp:txXfrm>
        <a:off x="5858518" y="5355262"/>
        <a:ext cx="23448" cy="23448"/>
      </dsp:txXfrm>
    </dsp:sp>
    <dsp:sp modelId="{84B53F96-61C7-49E7-BD59-60F8EDC16EE8}">
      <dsp:nvSpPr>
        <dsp:cNvPr id="0" name=""/>
        <dsp:cNvSpPr/>
      </dsp:nvSpPr>
      <dsp:spPr>
        <a:xfrm>
          <a:off x="6104728" y="4642244"/>
          <a:ext cx="1296304" cy="1449484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dirty="0" err="1" smtClean="0"/>
            <a:t>PF</a:t>
          </a:r>
          <a:r>
            <a:rPr lang="en-US" sz="1600" kern="1200" baseline="-25000" dirty="0" err="1" smtClean="0"/>
            <a:t>e</a:t>
          </a:r>
          <a:r>
            <a:rPr lang="en-US" sz="1600" kern="1200" dirty="0" smtClean="0"/>
            <a:t>, </a:t>
          </a:r>
          <a:r>
            <a:rPr lang="en-US" sz="1600" kern="1200" dirty="0" err="1" smtClean="0"/>
            <a:t>PF</a:t>
          </a:r>
          <a:r>
            <a:rPr lang="en-US" sz="1600" kern="1200" baseline="-25000" dirty="0" err="1" smtClean="0"/>
            <a:t>p</a:t>
          </a:r>
          <a:r>
            <a:rPr lang="en-US" sz="1600" kern="1200" baseline="-25000" dirty="0" smtClean="0"/>
            <a:t>,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baseline="-25000" dirty="0" smtClean="0"/>
            <a:t>Preventable Fraction</a:t>
          </a:r>
          <a:r>
            <a:rPr lang="en-US" sz="2800" kern="1200" baseline="-25000" dirty="0" smtClean="0"/>
            <a:t> </a:t>
          </a:r>
          <a:endParaRPr lang="th-TH" sz="2800" kern="1200" dirty="0"/>
        </a:p>
      </dsp:txBody>
      <dsp:txXfrm>
        <a:off x="6142695" y="4680211"/>
        <a:ext cx="1220370" cy="1373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image" Target="../media/image13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0.57152</cdr:x>
      <cdr:y>0.90462</cdr:y>
    </cdr:from>
    <cdr:to>
      <cdr:x>0.77312</cdr:x>
      <cdr:y>0.98065</cdr:y>
    </cdr:to>
    <cdr:sp macro="" textlink="">
      <cdr:nvSpPr>
        <cdr:cNvPr id="2" name="TextBox 23"/>
        <cdr:cNvSpPr txBox="1"/>
      </cdr:nvSpPr>
      <cdr:spPr>
        <a:xfrm xmlns:a="http://schemas.openxmlformats.org/drawingml/2006/main">
          <a:off x="3062144" y="3295838"/>
          <a:ext cx="1080120" cy="276999"/>
        </a:xfrm>
        <a:prstGeom xmlns:a="http://schemas.openxmlformats.org/drawingml/2006/main" prst="rect">
          <a:avLst/>
        </a:prstGeom>
        <a:solidFill xmlns:a="http://schemas.openxmlformats.org/drawingml/2006/main">
          <a:sysClr val="window" lastClr="FFFFFF"/>
        </a:solidFill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th-TH"/>
          </a:defPPr>
          <a:lvl1pPr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1pPr>
          <a:lvl2pPr marL="4572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2pPr>
          <a:lvl3pPr marL="9144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3pPr>
          <a:lvl4pPr marL="13716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4pPr>
          <a:lvl5pPr marL="1828800" algn="l" rtl="0" fontAlgn="base">
            <a:spcBef>
              <a:spcPct val="0"/>
            </a:spcBef>
            <a:spcAft>
              <a:spcPct val="0"/>
            </a:spcAft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5pPr>
          <a:lvl6pPr marL="2286000" algn="l" defTabSz="914400" rtl="0" eaLnBrk="1" latinLnBrk="0" hangingPunct="1"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6pPr>
          <a:lvl7pPr marL="2743200" algn="l" defTabSz="914400" rtl="0" eaLnBrk="1" latinLnBrk="0" hangingPunct="1"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7pPr>
          <a:lvl8pPr marL="3200400" algn="l" defTabSz="914400" rtl="0" eaLnBrk="1" latinLnBrk="0" hangingPunct="1"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8pPr>
          <a:lvl9pPr marL="3657600" algn="l" defTabSz="914400" rtl="0" eaLnBrk="1" latinLnBrk="0" hangingPunct="1">
            <a:defRPr sz="2800" kern="1200">
              <a:solidFill>
                <a:sysClr val="window" lastClr="FFFFFF"/>
              </a:solidFill>
              <a:latin typeface="Arial" pitchFamily="34" charset="0"/>
              <a:cs typeface="Angsana New" pitchFamily="18" charset="-34"/>
            </a:defRPr>
          </a:lvl9pPr>
        </a:lstStyle>
        <a:p xmlns:a="http://schemas.openxmlformats.org/drawingml/2006/main">
          <a:pPr algn="ctr"/>
          <a:r>
            <a:rPr lang="en-US" sz="1200" b="1" dirty="0" smtClean="0">
              <a:solidFill>
                <a:sysClr val="windowText" lastClr="000000"/>
              </a:solidFill>
            </a:rPr>
            <a:t>Population</a:t>
          </a:r>
          <a:endParaRPr lang="th-TH" sz="1200" b="1" dirty="0">
            <a:solidFill>
              <a:sysClr val="windowText" lastClr="000000"/>
            </a:solidFill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31DB3-A812-4B92-9809-A43459D43625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25AEE-C524-492E-B239-687B62E2A32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09025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B1E6F-2D73-44C7-9659-AEDB504DD52F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87908-EE1D-4821-9E9B-5C5CB1ED85C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75895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68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th-TH" smtClean="0"/>
          </a:p>
        </p:txBody>
      </p:sp>
      <p:sp>
        <p:nvSpPr>
          <p:cNvPr id="716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EEAAD06-5F73-4995-9039-36B60E07F3B7}" type="slidenum">
              <a:rPr lang="en-US" smtClean="0"/>
              <a:pPr/>
              <a:t>5</a:t>
            </a:fld>
            <a:endParaRPr lang="th-TH" smtClean="0"/>
          </a:p>
        </p:txBody>
      </p:sp>
    </p:spTree>
    <p:extLst>
      <p:ext uri="{BB962C8B-B14F-4D97-AF65-F5344CB8AC3E}">
        <p14:creationId xmlns:p14="http://schemas.microsoft.com/office/powerpoint/2010/main" val="24143492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642F8B9-DAD1-4A67-9C48-CFCEB3082822}" type="slidenum">
              <a:rPr lang="en-US" smtClean="0">
                <a:solidFill>
                  <a:srgbClr val="000000"/>
                </a:solidFill>
              </a:rPr>
              <a:pPr/>
              <a:t>6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77540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8A011D-5CAA-4394-919A-0D05D3015C63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948567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88A011D-5CAA-4394-919A-0D05D3015C63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737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373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6737063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58F9E0D-F7B4-46BA-B151-10F72728B726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27281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61F8F5B-E5F8-47AC-AA32-47B331C2C44F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778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7828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s-ES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26545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4F5C70-914D-427E-B021-72FC29593148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3738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943330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ตัวยึดหมายเลขภาพนิ่ง 6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8B790316-9FFD-46F0-B01A-D654C9E216ED}" type="slidenum">
              <a:rPr lang="th-TH" smtClean="0"/>
              <a:pPr/>
              <a:t>18</a:t>
            </a:fld>
            <a:endParaRPr lang="th-TH" smtClean="0"/>
          </a:p>
        </p:txBody>
      </p:sp>
      <p:sp>
        <p:nvSpPr>
          <p:cNvPr id="7680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4CD39B1-9A3E-44A8-AB1E-C32DE065E873}" type="slidenum">
              <a:rPr lang="en-US" sz="1200"/>
              <a:pPr algn="r"/>
              <a:t>18</a:t>
            </a:fld>
            <a:endParaRPr lang="en-US" sz="1200"/>
          </a:p>
        </p:txBody>
      </p:sp>
      <p:sp>
        <p:nvSpPr>
          <p:cNvPr id="7680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31559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E4F5C70-914D-427E-B021-72FC29593148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757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52525" y="693738"/>
            <a:ext cx="4556125" cy="3416300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578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035823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312912" y="359898"/>
            <a:ext cx="7579568" cy="1472184"/>
          </a:xfrm>
        </p:spPr>
        <p:txBody>
          <a:bodyPr anchor="b">
            <a:noAutofit/>
          </a:bodyPr>
          <a:lstStyle>
            <a:lvl1pPr algn="ctr">
              <a:defRPr sz="48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2967304"/>
            <a:ext cx="7406640" cy="965752"/>
          </a:xfrm>
        </p:spPr>
        <p:txBody>
          <a:bodyPr tIns="0"/>
          <a:lstStyle>
            <a:lvl1pPr marL="27432" indent="0" algn="ctr">
              <a:buNone/>
              <a:defRPr sz="2600">
                <a:solidFill>
                  <a:srgbClr val="660066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76400"/>
            <a:ext cx="7772400" cy="4114800"/>
          </a:xfrm>
        </p:spPr>
        <p:txBody>
          <a:bodyPr/>
          <a:lstStyle/>
          <a:p>
            <a:pPr lvl="0"/>
            <a:endParaRPr lang="th-TH" noProof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6F9F73-7FB0-49A7-B1D0-128B7C8AE2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38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boe-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1608" y="6208608"/>
            <a:ext cx="574288" cy="5742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8EC3B66-1E8D-4D42-B0B6-77E515906BA9}" type="datetimeFigureOut">
              <a:rPr lang="th-TH" smtClean="0"/>
              <a:pPr/>
              <a:t>13/11/60</a:t>
            </a:fld>
            <a:endParaRPr lang="th-T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h-T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accent5">
                    <a:lumMod val="50000"/>
                  </a:schemeClr>
                </a:solidFill>
                <a:effectLst/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2" descr="boe-logo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201608" y="6208608"/>
            <a:ext cx="574288" cy="5742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6.emf"/><Relationship Id="rId4" Type="http://schemas.openxmlformats.org/officeDocument/2006/relationships/oleObject" Target="../embeddings/Microsoft_Excel_97-2003_Worksheet3.xls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Word_97_-_2003_Document4.doc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11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0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3.wmf"/><Relationship Id="rId4" Type="http://schemas.openxmlformats.org/officeDocument/2006/relationships/oleObject" Target="../embeddings/Microsoft_Word_97_-_2003_Document5.doc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Word_97_-_2003_Document6.doc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1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5.bin"/><Relationship Id="rId5" Type="http://schemas.openxmlformats.org/officeDocument/2006/relationships/image" Target="../media/image15.wmf"/><Relationship Id="rId4" Type="http://schemas.openxmlformats.org/officeDocument/2006/relationships/oleObject" Target="../embeddings/oleObject4.bin"/><Relationship Id="rId9" Type="http://schemas.openxmlformats.org/officeDocument/2006/relationships/image" Target="../media/image17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emf"/><Relationship Id="rId4" Type="http://schemas.openxmlformats.org/officeDocument/2006/relationships/oleObject" Target="../embeddings/Microsoft_Excel_97-2003_Worksheet1.xls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5.emf"/><Relationship Id="rId4" Type="http://schemas.openxmlformats.org/officeDocument/2006/relationships/oleObject" Target="../embeddings/Microsoft_Excel_97-2003_Worksheet2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Measure of impact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th-TH" dirty="0" smtClean="0"/>
              <a:t>น.พ.ยงเจือ เหล่าศิริถาวร</a:t>
            </a:r>
          </a:p>
          <a:p>
            <a:pPr algn="ctr"/>
            <a:r>
              <a:rPr lang="th-TH" dirty="0" smtClean="0"/>
              <a:t>สำนักระบาดวิทยา กรมควบคุมโรค กระทรวงสาธารณสุข</a:t>
            </a:r>
            <a:endParaRPr lang="th-TH" dirty="0"/>
          </a:p>
        </p:txBody>
      </p:sp>
      <p:pic>
        <p:nvPicPr>
          <p:cNvPr id="4" name="Picture 4" descr="bs020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6525" y="4965502"/>
            <a:ext cx="1204822" cy="1199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5858" y="116632"/>
            <a:ext cx="7498080" cy="1143000"/>
          </a:xfrm>
        </p:spPr>
        <p:txBody>
          <a:bodyPr anchor="ctr">
            <a:normAutofit/>
          </a:bodyPr>
          <a:lstStyle/>
          <a:p>
            <a:r>
              <a:rPr lang="en-US" sz="2800" dirty="0">
                <a:cs typeface="Cordia New" pitchFamily="34" charset="-34"/>
              </a:rPr>
              <a:t>Attributable Fraction among Population (</a:t>
            </a:r>
            <a:r>
              <a:rPr lang="en-US" sz="2800" dirty="0" err="1">
                <a:cs typeface="Cordia New" pitchFamily="34" charset="-34"/>
              </a:rPr>
              <a:t>AFp</a:t>
            </a:r>
            <a:r>
              <a:rPr lang="en-US" sz="2800" dirty="0">
                <a:cs typeface="Cordia New" pitchFamily="34" charset="-34"/>
              </a:rPr>
              <a:t>)</a:t>
            </a:r>
            <a:endParaRPr lang="en-GB" sz="2800" dirty="0">
              <a:cs typeface="Cordia New" pitchFamily="34" charset="-34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60186166"/>
              </p:ext>
            </p:extLst>
          </p:nvPr>
        </p:nvGraphicFramePr>
        <p:xfrm>
          <a:off x="1042988" y="1447800"/>
          <a:ext cx="7626350" cy="4235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21" name="Worksheet" r:id="rId4" imgW="4600643" imgH="2505165" progId="Excel.Sheet.8">
                  <p:embed/>
                </p:oleObj>
              </mc:Choice>
              <mc:Fallback>
                <p:oleObj name="Worksheet" r:id="rId4" imgW="4600643" imgH="2505165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2988" y="1447800"/>
                        <a:ext cx="7626350" cy="42354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234078" y="2628900"/>
            <a:ext cx="5138738" cy="3338513"/>
            <a:chOff x="1584" y="1872"/>
            <a:chExt cx="3237" cy="2103"/>
          </a:xfrm>
        </p:grpSpPr>
        <p:sp>
          <p:nvSpPr>
            <p:cNvPr id="3082" name="Rectangle 4"/>
            <p:cNvSpPr>
              <a:spLocks noChangeArrowheads="1"/>
            </p:cNvSpPr>
            <p:nvPr/>
          </p:nvSpPr>
          <p:spPr bwMode="auto">
            <a:xfrm>
              <a:off x="4705" y="3744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rgbClr val="FF0000"/>
                </a:buClr>
                <a:buFont typeface="SPC MarkersBullets"/>
                <a:buNone/>
              </a:pPr>
              <a:endParaRPr lang="en-GB" sz="2000" b="1" i="1"/>
            </a:p>
          </p:txBody>
        </p:sp>
        <p:grpSp>
          <p:nvGrpSpPr>
            <p:cNvPr id="3083" name="Group 11"/>
            <p:cNvGrpSpPr>
              <a:grpSpLocks/>
            </p:cNvGrpSpPr>
            <p:nvPr/>
          </p:nvGrpSpPr>
          <p:grpSpPr bwMode="auto">
            <a:xfrm>
              <a:off x="1584" y="1872"/>
              <a:ext cx="1152" cy="792"/>
              <a:chOff x="1584" y="1872"/>
              <a:chExt cx="1152" cy="792"/>
            </a:xfrm>
          </p:grpSpPr>
          <p:sp>
            <p:nvSpPr>
              <p:cNvPr id="3084" name="AutoShape 7"/>
              <p:cNvSpPr>
                <a:spLocks/>
              </p:cNvSpPr>
              <p:nvPr/>
            </p:nvSpPr>
            <p:spPr bwMode="auto">
              <a:xfrm>
                <a:off x="2496" y="1932"/>
                <a:ext cx="240" cy="714"/>
              </a:xfrm>
              <a:prstGeom prst="rightBrace">
                <a:avLst>
                  <a:gd name="adj1" fmla="val 23336"/>
                  <a:gd name="adj2" fmla="val 50000"/>
                </a:avLst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3086" name="Rectangle 9"/>
              <p:cNvSpPr>
                <a:spLocks noChangeArrowheads="1"/>
              </p:cNvSpPr>
              <p:nvPr/>
            </p:nvSpPr>
            <p:spPr bwMode="auto">
              <a:xfrm>
                <a:off x="1584" y="1872"/>
                <a:ext cx="816" cy="792"/>
              </a:xfrm>
              <a:prstGeom prst="rect">
                <a:avLst/>
              </a:prstGeom>
              <a:solidFill>
                <a:srgbClr val="FFC0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th-TH"/>
              </a:p>
            </p:txBody>
          </p:sp>
        </p:grpSp>
      </p:grpSp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5337729" y="1268760"/>
            <a:ext cx="3698766" cy="954107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AF</a:t>
            </a:r>
            <a:r>
              <a:rPr lang="en-US" baseline="-25000" dirty="0" err="1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= I</a:t>
            </a:r>
            <a:r>
              <a:rPr lang="en-US" baseline="-25000" dirty="0">
                <a:solidFill>
                  <a:schemeClr val="accent5">
                    <a:lumMod val="75000"/>
                  </a:schemeClr>
                </a:solidFill>
              </a:rPr>
              <a:t>P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– I</a:t>
            </a:r>
            <a:r>
              <a:rPr lang="en-US" baseline="-25000" dirty="0">
                <a:solidFill>
                  <a:schemeClr val="accent5">
                    <a:lumMod val="75000"/>
                  </a:schemeClr>
                </a:solidFill>
              </a:rPr>
              <a:t>U </a:t>
            </a:r>
            <a:endParaRPr lang="en-US" baseline="-25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aseline="-25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      I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737614" y="1772816"/>
            <a:ext cx="8382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850058" y="4953000"/>
            <a:ext cx="20574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1115616" y="5799138"/>
            <a:ext cx="752832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th-TH"/>
            </a:defPPr>
            <a:lvl1pPr>
              <a:defRPr sz="2400">
                <a:solidFill>
                  <a:prstClr val="black"/>
                </a:solidFill>
              </a:defRPr>
            </a:lvl1pPr>
          </a:lstStyle>
          <a:p>
            <a:r>
              <a:rPr lang="en-US" dirty="0" err="1"/>
              <a:t>AFp</a:t>
            </a:r>
            <a:r>
              <a:rPr lang="en-US" dirty="0"/>
              <a:t> = </a:t>
            </a:r>
            <a:r>
              <a:rPr lang="th-TH" dirty="0"/>
              <a:t>สัดส่วนของของผู้ป่วย</a:t>
            </a:r>
            <a:r>
              <a:rPr lang="th-TH" dirty="0" smtClean="0"/>
              <a:t>ในประชากร ที่</a:t>
            </a:r>
            <a:r>
              <a:rPr lang="th-TH" dirty="0"/>
              <a:t>เป็นผลมาจากปัจจัยนั้น</a:t>
            </a:r>
          </a:p>
        </p:txBody>
      </p:sp>
      <p:sp>
        <p:nvSpPr>
          <p:cNvPr id="3081" name="TextBox 11"/>
          <p:cNvSpPr txBox="1">
            <a:spLocks noChangeArrowheads="1"/>
          </p:cNvSpPr>
          <p:nvPr/>
        </p:nvSpPr>
        <p:spPr bwMode="auto">
          <a:xfrm>
            <a:off x="4131296" y="2971800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baseline="-25000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FF0000"/>
                </a:solidFill>
              </a:rPr>
              <a:t> – I</a:t>
            </a:r>
            <a:r>
              <a:rPr lang="en-US" b="1" baseline="-25000" dirty="0">
                <a:solidFill>
                  <a:srgbClr val="FF0000"/>
                </a:solidFill>
              </a:rPr>
              <a:t>U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4104758" y="2420629"/>
            <a:ext cx="59445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b="1" baseline="-25000" dirty="0" smtClean="0">
                <a:solidFill>
                  <a:srgbClr val="FF0000"/>
                </a:solidFill>
              </a:rPr>
              <a:t>P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955458" y="3671248"/>
            <a:ext cx="543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b="1" baseline="-25000" dirty="0" smtClean="0">
                <a:solidFill>
                  <a:srgbClr val="FF0000"/>
                </a:solidFill>
              </a:rPr>
              <a:t>U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flipH="1">
            <a:off x="2002458" y="2635415"/>
            <a:ext cx="2066925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grpSp>
        <p:nvGrpSpPr>
          <p:cNvPr id="7" name="Group 6"/>
          <p:cNvGrpSpPr/>
          <p:nvPr/>
        </p:nvGrpSpPr>
        <p:grpSpPr>
          <a:xfrm>
            <a:off x="5333998" y="2113535"/>
            <a:ext cx="3702498" cy="1490621"/>
            <a:chOff x="5029199" y="2703512"/>
            <a:chExt cx="2858905" cy="1490621"/>
          </a:xfrm>
        </p:grpSpPr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5032931" y="3455469"/>
              <a:ext cx="2855173" cy="738664"/>
            </a:xfrm>
            <a:prstGeom prst="rect">
              <a:avLst/>
            </a:prstGeom>
            <a:solidFill>
              <a:srgbClr val="FFFF00"/>
            </a:solidFill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en-US" sz="1400" dirty="0" smtClean="0">
                <a:solidFill>
                  <a:schemeClr val="accent5">
                    <a:lumMod val="75000"/>
                  </a:schemeClr>
                </a:solidFill>
              </a:endParaRPr>
            </a:p>
            <a:p>
              <a:r>
                <a:rPr lang="en-US" sz="1400" dirty="0" smtClean="0">
                  <a:solidFill>
                    <a:schemeClr val="accent5">
                      <a:lumMod val="75000"/>
                    </a:schemeClr>
                  </a:solidFill>
                </a:rPr>
                <a:t>(</a:t>
              </a:r>
              <a:r>
                <a:rPr lang="en-US" sz="1400" dirty="0" err="1" smtClean="0">
                  <a:solidFill>
                    <a:schemeClr val="accent5">
                      <a:lumMod val="75000"/>
                    </a:schemeClr>
                  </a:solidFill>
                </a:rPr>
                <a:t>Pre</a:t>
              </a:r>
              <a:r>
                <a:rPr lang="en-US" sz="1400" baseline="-25000" dirty="0" err="1" smtClean="0">
                  <a:solidFill>
                    <a:schemeClr val="accent5">
                      <a:lumMod val="75000"/>
                    </a:schemeClr>
                  </a:solidFill>
                </a:rPr>
                <a:t>D</a:t>
              </a:r>
              <a:r>
                <a:rPr lang="en-US" sz="1400" baseline="-25000" dirty="0" smtClean="0">
                  <a:solidFill>
                    <a:schemeClr val="accent5">
                      <a:lumMod val="75000"/>
                    </a:schemeClr>
                  </a:solidFill>
                </a:rPr>
                <a:t>+</a:t>
              </a:r>
              <a:r>
                <a:rPr lang="en-US" sz="1400" dirty="0" smtClean="0">
                  <a:solidFill>
                    <a:schemeClr val="accent5">
                      <a:lumMod val="75000"/>
                    </a:schemeClr>
                  </a:solidFill>
                </a:rPr>
                <a:t> = Exposure prevalence in disease group)</a:t>
              </a:r>
              <a:endParaRPr lang="en-US" sz="1400" baseline="-250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029199" y="2703512"/>
              <a:ext cx="2858904" cy="830997"/>
              <a:chOff x="5029199" y="2703512"/>
              <a:chExt cx="2858904" cy="830997"/>
            </a:xfrm>
          </p:grpSpPr>
          <p:sp>
            <p:nvSpPr>
              <p:cNvPr id="19" name="TextBox 11"/>
              <p:cNvSpPr txBox="1">
                <a:spLocks noChangeArrowheads="1"/>
              </p:cNvSpPr>
              <p:nvPr/>
            </p:nvSpPr>
            <p:spPr bwMode="auto">
              <a:xfrm>
                <a:off x="5029199" y="2703512"/>
                <a:ext cx="2858904" cy="830997"/>
              </a:xfrm>
              <a:prstGeom prst="rect">
                <a:avLst/>
              </a:prstGeom>
              <a:solidFill>
                <a:srgbClr val="FFFF00"/>
              </a:solidFill>
              <a:ln w="38100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         =  </a:t>
                </a:r>
                <a:r>
                  <a:rPr lang="en-US" sz="20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Pre</a:t>
                </a:r>
                <a:r>
                  <a:rPr lang="en-US" sz="2000" baseline="-25000" dirty="0" err="1" smtClean="0">
                    <a:solidFill>
                      <a:schemeClr val="accent5">
                        <a:lumMod val="75000"/>
                      </a:schemeClr>
                    </a:solidFill>
                  </a:rPr>
                  <a:t>D</a:t>
                </a:r>
                <a:r>
                  <a:rPr lang="en-US" sz="2000" baseline="-25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+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(RR - 1)</a:t>
                </a:r>
                <a:endParaRPr lang="en-US" sz="2000" baseline="-25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        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     RR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6152555" y="3189000"/>
                <a:ext cx="1272736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Line 8"/>
          <p:cNvSpPr>
            <a:spLocks noChangeShapeType="1"/>
          </p:cNvSpPr>
          <p:nvPr/>
        </p:nvSpPr>
        <p:spPr bwMode="auto">
          <a:xfrm flipH="1">
            <a:off x="1992932" y="3917168"/>
            <a:ext cx="4958357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5100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14" grpId="0" animBg="1"/>
      <p:bldP spid="15" grpId="0" animBg="1"/>
      <p:bldP spid="3081" grpId="0"/>
      <p:bldP spid="16" grpId="0"/>
      <p:bldP spid="17" grpId="0"/>
      <p:bldP spid="18" grpId="0" animBg="1"/>
      <p:bldP spid="2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5663098"/>
              </p:ext>
            </p:extLst>
          </p:nvPr>
        </p:nvGraphicFramePr>
        <p:xfrm>
          <a:off x="1086358" y="1357298"/>
          <a:ext cx="5357850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1443" name="ชื่อเรื่อง 1"/>
          <p:cNvSpPr>
            <a:spLocks noGrp="1"/>
          </p:cNvSpPr>
          <p:nvPr>
            <p:ph type="title"/>
          </p:nvPr>
        </p:nvSpPr>
        <p:spPr>
          <a:xfrm>
            <a:off x="1128712" y="115888"/>
            <a:ext cx="7786687" cy="1143000"/>
          </a:xfrm>
        </p:spPr>
        <p:txBody>
          <a:bodyPr anchor="ctr">
            <a:normAutofit/>
          </a:bodyPr>
          <a:lstStyle/>
          <a:p>
            <a:r>
              <a:rPr lang="en-US" sz="2800" dirty="0">
                <a:cs typeface="Cordia New" pitchFamily="34" charset="-34"/>
              </a:rPr>
              <a:t>Prevented Fraction among the Exposed (</a:t>
            </a:r>
            <a:r>
              <a:rPr lang="en-US" sz="2800" dirty="0" err="1">
                <a:cs typeface="Cordia New" pitchFamily="34" charset="-34"/>
              </a:rPr>
              <a:t>PFe</a:t>
            </a:r>
            <a:r>
              <a:rPr lang="en-US" sz="2800" dirty="0">
                <a:cs typeface="Cordia New" pitchFamily="34" charset="-34"/>
              </a:rPr>
              <a:t>)</a:t>
            </a:r>
            <a:endParaRPr lang="th-TH" sz="2800" dirty="0">
              <a:cs typeface="Cordia New" pitchFamily="34" charset="-34"/>
            </a:endParaRPr>
          </a:p>
        </p:txBody>
      </p:sp>
      <p:sp>
        <p:nvSpPr>
          <p:cNvPr id="52242" name="AutoShape 7"/>
          <p:cNvSpPr>
            <a:spLocks/>
          </p:cNvSpPr>
          <p:nvPr/>
        </p:nvSpPr>
        <p:spPr bwMode="auto">
          <a:xfrm>
            <a:off x="2943763" y="2214563"/>
            <a:ext cx="214313" cy="1968500"/>
          </a:xfrm>
          <a:prstGeom prst="rightBrace">
            <a:avLst>
              <a:gd name="adj1" fmla="val 47924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52243" name="Line 10"/>
          <p:cNvSpPr>
            <a:spLocks noChangeShapeType="1"/>
          </p:cNvSpPr>
          <p:nvPr/>
        </p:nvSpPr>
        <p:spPr bwMode="auto">
          <a:xfrm flipH="1">
            <a:off x="1929351" y="4244975"/>
            <a:ext cx="371475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52241" name="Rectangle 12"/>
          <p:cNvSpPr>
            <a:spLocks noChangeArrowheads="1"/>
          </p:cNvSpPr>
          <p:nvPr/>
        </p:nvSpPr>
        <p:spPr bwMode="auto">
          <a:xfrm>
            <a:off x="1872201" y="2228850"/>
            <a:ext cx="928687" cy="1985963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3158076" y="2976563"/>
            <a:ext cx="15001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I</a:t>
            </a:r>
            <a:r>
              <a:rPr lang="en-US" sz="2400" b="1" baseline="-25000" dirty="0">
                <a:solidFill>
                  <a:srgbClr val="FF0000"/>
                </a:solidFill>
              </a:rPr>
              <a:t>U</a:t>
            </a:r>
            <a:r>
              <a:rPr lang="en-US" sz="2400" b="1" dirty="0">
                <a:solidFill>
                  <a:srgbClr val="FF0000"/>
                </a:solidFill>
              </a:rPr>
              <a:t> – I</a:t>
            </a:r>
            <a:r>
              <a:rPr lang="en-US" sz="2400" b="1" baseline="-25000" dirty="0">
                <a:solidFill>
                  <a:srgbClr val="FF0000"/>
                </a:solidFill>
              </a:rPr>
              <a:t>E</a:t>
            </a:r>
            <a:endParaRPr lang="th-TH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2230" name="Line 10"/>
          <p:cNvSpPr>
            <a:spLocks noChangeShapeType="1"/>
          </p:cNvSpPr>
          <p:nvPr/>
        </p:nvSpPr>
        <p:spPr bwMode="auto">
          <a:xfrm flipH="1">
            <a:off x="1876963" y="2230438"/>
            <a:ext cx="17272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3658138" y="2000250"/>
            <a:ext cx="4905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b="1" baseline="-25000" dirty="0">
                <a:solidFill>
                  <a:srgbClr val="FF0000"/>
                </a:solidFill>
              </a:rPr>
              <a:t>U</a:t>
            </a:r>
            <a:endParaRPr lang="th-TH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5586951" y="3976688"/>
            <a:ext cx="4905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b="1" baseline="-25000" dirty="0">
                <a:solidFill>
                  <a:srgbClr val="FF0000"/>
                </a:solidFill>
              </a:rPr>
              <a:t>E</a:t>
            </a:r>
            <a:endParaRPr lang="th-TH" sz="2400" b="1" baseline="-25000" dirty="0">
              <a:solidFill>
                <a:srgbClr val="FF0000"/>
              </a:solidFill>
            </a:endParaRPr>
          </a:p>
        </p:txBody>
      </p:sp>
      <p:grpSp>
        <p:nvGrpSpPr>
          <p:cNvPr id="2" name="Group 23"/>
          <p:cNvGrpSpPr>
            <a:grpSpLocks/>
          </p:cNvGrpSpPr>
          <p:nvPr/>
        </p:nvGrpSpPr>
        <p:grpSpPr bwMode="auto">
          <a:xfrm>
            <a:off x="6372763" y="1428750"/>
            <a:ext cx="2653482" cy="830997"/>
            <a:chOff x="5843588" y="1473200"/>
            <a:chExt cx="3157537" cy="830997"/>
          </a:xfrm>
        </p:grpSpPr>
        <p:sp>
          <p:nvSpPr>
            <p:cNvPr id="61457" name="TextBox 11"/>
            <p:cNvSpPr txBox="1">
              <a:spLocks noChangeArrowheads="1"/>
            </p:cNvSpPr>
            <p:nvPr/>
          </p:nvSpPr>
          <p:spPr bwMode="auto">
            <a:xfrm>
              <a:off x="5843588" y="1473200"/>
              <a:ext cx="3157537" cy="830997"/>
            </a:xfrm>
            <a:prstGeom prst="rect">
              <a:avLst/>
            </a:prstGeom>
            <a:solidFill>
              <a:srgbClr val="FFFF00"/>
            </a:solidFill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 err="1">
                  <a:cs typeface="Cordia New" pitchFamily="34" charset="-34"/>
                </a:rPr>
                <a:t>PF</a:t>
              </a:r>
              <a:r>
                <a:rPr lang="en-US" sz="2400" baseline="-25000" dirty="0" err="1">
                  <a:cs typeface="Cordia New" pitchFamily="34" charset="-34"/>
                </a:rPr>
                <a:t>e</a:t>
              </a:r>
              <a:r>
                <a:rPr lang="en-US" sz="2400" baseline="-25000" dirty="0">
                  <a:cs typeface="Cordia New" pitchFamily="34" charset="-34"/>
                </a:rPr>
                <a:t>   </a:t>
              </a:r>
              <a:r>
                <a:rPr lang="en-US" sz="2400" dirty="0"/>
                <a:t>=    I</a:t>
              </a:r>
              <a:r>
                <a:rPr lang="en-US" sz="2400" baseline="-25000" dirty="0"/>
                <a:t>U</a:t>
              </a:r>
              <a:r>
                <a:rPr lang="en-US" sz="2400" dirty="0"/>
                <a:t> – I</a:t>
              </a:r>
              <a:r>
                <a:rPr lang="en-US" sz="2400" baseline="-25000" dirty="0"/>
                <a:t>E </a:t>
              </a:r>
            </a:p>
            <a:p>
              <a:r>
                <a:rPr lang="en-US" sz="2400" dirty="0"/>
                <a:t>               </a:t>
              </a:r>
              <a:r>
                <a:rPr lang="en-US" sz="2400" dirty="0" smtClean="0"/>
                <a:t> </a:t>
              </a:r>
              <a:r>
                <a:rPr lang="en-US" sz="2400" dirty="0"/>
                <a:t>I</a:t>
              </a:r>
              <a:r>
                <a:rPr lang="en-US" sz="2400" baseline="-25000" dirty="0"/>
                <a:t>U</a:t>
              </a:r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7209250" y="1911276"/>
              <a:ext cx="928687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234" name="TextBox 11"/>
          <p:cNvSpPr txBox="1">
            <a:spLocks noChangeArrowheads="1"/>
          </p:cNvSpPr>
          <p:nvPr/>
        </p:nvSpPr>
        <p:spPr bwMode="auto">
          <a:xfrm>
            <a:off x="6372763" y="2204864"/>
            <a:ext cx="2653482" cy="461665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smtClean="0"/>
              <a:t>       </a:t>
            </a:r>
            <a:r>
              <a:rPr lang="en-US" sz="2400" dirty="0"/>
              <a:t>=   1- RR</a:t>
            </a:r>
            <a:endParaRPr lang="en-US" sz="2400" baseline="-25000" dirty="0"/>
          </a:p>
        </p:txBody>
      </p: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1115616" y="5500688"/>
            <a:ext cx="752832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err="1"/>
              <a:t>PF</a:t>
            </a:r>
            <a:r>
              <a:rPr lang="en-US" sz="2400" baseline="-25000" dirty="0" err="1"/>
              <a:t>e</a:t>
            </a:r>
            <a:r>
              <a:rPr lang="en-US" sz="2400" dirty="0"/>
              <a:t> = </a:t>
            </a:r>
            <a:r>
              <a:rPr lang="th-TH" sz="2400" dirty="0" smtClean="0"/>
              <a:t>สัดส่วนของผู้ป่วยในกลุ่มที่ได้รับปัจจัยที่ได้รับการป้องกันจากปัจจัยนั้น</a:t>
            </a:r>
            <a:endParaRPr lang="th-TH" sz="2400" dirty="0"/>
          </a:p>
        </p:txBody>
      </p:sp>
      <p:sp>
        <p:nvSpPr>
          <p:cNvPr id="52236" name="TextBox 30"/>
          <p:cNvSpPr txBox="1">
            <a:spLocks noChangeArrowheads="1"/>
          </p:cNvSpPr>
          <p:nvPr/>
        </p:nvSpPr>
        <p:spPr bwMode="auto">
          <a:xfrm>
            <a:off x="4158201" y="2090738"/>
            <a:ext cx="2000250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(Potential cases)</a:t>
            </a:r>
            <a:endParaRPr lang="th-TH" sz="1600" b="1">
              <a:solidFill>
                <a:srgbClr val="FF0000"/>
              </a:solidFill>
            </a:endParaRPr>
          </a:p>
        </p:txBody>
      </p:sp>
      <p:sp>
        <p:nvSpPr>
          <p:cNvPr id="52237" name="TextBox 31"/>
          <p:cNvSpPr txBox="1">
            <a:spLocks noChangeArrowheads="1"/>
          </p:cNvSpPr>
          <p:nvPr/>
        </p:nvSpPr>
        <p:spPr bwMode="auto">
          <a:xfrm>
            <a:off x="4310601" y="3101975"/>
            <a:ext cx="20621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(Prevented cases)</a:t>
            </a:r>
            <a:endParaRPr lang="th-TH" sz="1600" b="1">
              <a:solidFill>
                <a:srgbClr val="FF0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FF4C11-ED82-4006-938F-F2EAA7A34F38}" type="slidenum">
              <a:rPr lang="th-TH" smtClean="0"/>
              <a:pPr>
                <a:defRPr/>
              </a:pPr>
              <a:t>11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056824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52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42" grpId="0" animBg="1"/>
      <p:bldP spid="52243" grpId="0" animBg="1"/>
      <p:bldP spid="52241" grpId="0" animBg="1"/>
      <p:bldP spid="19" grpId="0"/>
      <p:bldP spid="52230" grpId="0" animBg="1"/>
      <p:bldP spid="21" grpId="0"/>
      <p:bldP spid="22" grpId="0"/>
      <p:bldP spid="52234" grpId="0" animBg="1"/>
      <p:bldP spid="30" grpId="0" animBg="1"/>
      <p:bldP spid="52236" grpId="0"/>
      <p:bldP spid="522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" name="Chart 2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05892787"/>
              </p:ext>
            </p:extLst>
          </p:nvPr>
        </p:nvGraphicFramePr>
        <p:xfrm>
          <a:off x="1086358" y="1285290"/>
          <a:ext cx="5357850" cy="3643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2467" name="ชื่อเรื่อง 1"/>
          <p:cNvSpPr>
            <a:spLocks noGrp="1"/>
          </p:cNvSpPr>
          <p:nvPr>
            <p:ph type="title"/>
          </p:nvPr>
        </p:nvSpPr>
        <p:spPr>
          <a:xfrm>
            <a:off x="1076324" y="115888"/>
            <a:ext cx="7777163" cy="1143000"/>
          </a:xfrm>
        </p:spPr>
        <p:txBody>
          <a:bodyPr anchor="ctr">
            <a:normAutofit/>
          </a:bodyPr>
          <a:lstStyle/>
          <a:p>
            <a:r>
              <a:rPr lang="en-US" sz="2800" dirty="0">
                <a:cs typeface="Cordia New" pitchFamily="34" charset="-34"/>
              </a:rPr>
              <a:t>Prevented Fraction among the Population (</a:t>
            </a:r>
            <a:r>
              <a:rPr lang="en-US" sz="2800" dirty="0" err="1">
                <a:cs typeface="Cordia New" pitchFamily="34" charset="-34"/>
              </a:rPr>
              <a:t>PFp</a:t>
            </a:r>
            <a:r>
              <a:rPr lang="en-US" sz="2800" dirty="0">
                <a:cs typeface="Cordia New" pitchFamily="34" charset="-34"/>
              </a:rPr>
              <a:t>)</a:t>
            </a:r>
            <a:endParaRPr lang="th-TH" sz="2800" dirty="0">
              <a:cs typeface="Cordia New" pitchFamily="34" charset="-34"/>
            </a:endParaRPr>
          </a:p>
        </p:txBody>
      </p:sp>
      <p:sp>
        <p:nvSpPr>
          <p:cNvPr id="52242" name="AutoShape 7"/>
          <p:cNvSpPr>
            <a:spLocks/>
          </p:cNvSpPr>
          <p:nvPr/>
        </p:nvSpPr>
        <p:spPr bwMode="auto">
          <a:xfrm>
            <a:off x="2943763" y="2143125"/>
            <a:ext cx="214313" cy="1968500"/>
          </a:xfrm>
          <a:prstGeom prst="rightBrace">
            <a:avLst>
              <a:gd name="adj1" fmla="val 47924"/>
              <a:gd name="adj2" fmla="val 50000"/>
            </a:avLst>
          </a:prstGeom>
          <a:noFill/>
          <a:ln w="38100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52243" name="Line 10"/>
          <p:cNvSpPr>
            <a:spLocks noChangeShapeType="1"/>
          </p:cNvSpPr>
          <p:nvPr/>
        </p:nvSpPr>
        <p:spPr bwMode="auto">
          <a:xfrm flipH="1">
            <a:off x="1929351" y="4173538"/>
            <a:ext cx="371475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52241" name="Rectangle 12"/>
          <p:cNvSpPr>
            <a:spLocks noChangeArrowheads="1"/>
          </p:cNvSpPr>
          <p:nvPr/>
        </p:nvSpPr>
        <p:spPr bwMode="auto">
          <a:xfrm>
            <a:off x="1872201" y="2157413"/>
            <a:ext cx="928687" cy="1985962"/>
          </a:xfrm>
          <a:prstGeom prst="rect">
            <a:avLst/>
          </a:prstGeom>
          <a:solidFill>
            <a:srgbClr val="FFC000">
              <a:alpha val="50195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th-TH"/>
          </a:p>
        </p:txBody>
      </p:sp>
      <p:sp>
        <p:nvSpPr>
          <p:cNvPr id="19" name="TextBox 11"/>
          <p:cNvSpPr txBox="1">
            <a:spLocks noChangeArrowheads="1"/>
          </p:cNvSpPr>
          <p:nvPr/>
        </p:nvSpPr>
        <p:spPr bwMode="auto">
          <a:xfrm>
            <a:off x="3158076" y="2905125"/>
            <a:ext cx="150018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I</a:t>
            </a:r>
            <a:r>
              <a:rPr lang="en-US" sz="2400" b="1" baseline="-25000" dirty="0">
                <a:solidFill>
                  <a:srgbClr val="FF0000"/>
                </a:solidFill>
              </a:rPr>
              <a:t>U</a:t>
            </a:r>
            <a:r>
              <a:rPr lang="en-US" sz="2400" b="1" dirty="0">
                <a:solidFill>
                  <a:srgbClr val="FF0000"/>
                </a:solidFill>
              </a:rPr>
              <a:t> – I</a:t>
            </a:r>
            <a:r>
              <a:rPr lang="en-US" sz="2400" b="1" baseline="-25000" dirty="0">
                <a:solidFill>
                  <a:srgbClr val="FF0000"/>
                </a:solidFill>
              </a:rPr>
              <a:t>P</a:t>
            </a:r>
            <a:endParaRPr lang="th-TH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52230" name="Line 10"/>
          <p:cNvSpPr>
            <a:spLocks noChangeShapeType="1"/>
          </p:cNvSpPr>
          <p:nvPr/>
        </p:nvSpPr>
        <p:spPr bwMode="auto">
          <a:xfrm flipH="1">
            <a:off x="1876963" y="2159000"/>
            <a:ext cx="17272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1" name="TextBox 11"/>
          <p:cNvSpPr txBox="1">
            <a:spLocks noChangeArrowheads="1"/>
          </p:cNvSpPr>
          <p:nvPr/>
        </p:nvSpPr>
        <p:spPr bwMode="auto">
          <a:xfrm>
            <a:off x="3658138" y="1928813"/>
            <a:ext cx="4905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b="1" baseline="-25000" dirty="0">
                <a:solidFill>
                  <a:srgbClr val="FF0000"/>
                </a:solidFill>
              </a:rPr>
              <a:t>U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22" name="TextBox 11"/>
          <p:cNvSpPr txBox="1">
            <a:spLocks noChangeArrowheads="1"/>
          </p:cNvSpPr>
          <p:nvPr/>
        </p:nvSpPr>
        <p:spPr bwMode="auto">
          <a:xfrm>
            <a:off x="5586951" y="3905250"/>
            <a:ext cx="49053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I</a:t>
            </a:r>
            <a:r>
              <a:rPr lang="en-US" sz="2400" b="1" baseline="-25000" dirty="0">
                <a:solidFill>
                  <a:srgbClr val="FF0000"/>
                </a:solidFill>
              </a:rPr>
              <a:t>P</a:t>
            </a:r>
            <a:endParaRPr lang="th-TH" sz="2400" b="1" baseline="-25000" dirty="0">
              <a:solidFill>
                <a:srgbClr val="FF0000"/>
              </a:solidFill>
            </a:endParaRPr>
          </a:p>
        </p:txBody>
      </p:sp>
      <p:sp>
        <p:nvSpPr>
          <p:cNvPr id="30" name="TextBox 18"/>
          <p:cNvSpPr txBox="1">
            <a:spLocks noChangeArrowheads="1"/>
          </p:cNvSpPr>
          <p:nvPr/>
        </p:nvSpPr>
        <p:spPr bwMode="auto">
          <a:xfrm>
            <a:off x="1115615" y="5013325"/>
            <a:ext cx="7777559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err="1"/>
              <a:t>PF</a:t>
            </a:r>
            <a:r>
              <a:rPr lang="en-US" sz="2400" baseline="-25000" dirty="0" err="1"/>
              <a:t>p</a:t>
            </a:r>
            <a:r>
              <a:rPr lang="en-US" sz="2400" dirty="0"/>
              <a:t> = </a:t>
            </a:r>
            <a:r>
              <a:rPr lang="th-TH" sz="2400" dirty="0"/>
              <a:t>สัดส่วนของผู้ป่วย</a:t>
            </a:r>
            <a:r>
              <a:rPr lang="th-TH" sz="2400" dirty="0" smtClean="0"/>
              <a:t>ในประชากรที่</a:t>
            </a:r>
            <a:r>
              <a:rPr lang="th-TH" sz="2400" dirty="0"/>
              <a:t>ได้รับการป้องกันจากปัจจัยนั้น </a:t>
            </a:r>
          </a:p>
        </p:txBody>
      </p:sp>
      <p:sp>
        <p:nvSpPr>
          <p:cNvPr id="52236" name="TextBox 30"/>
          <p:cNvSpPr txBox="1">
            <a:spLocks noChangeArrowheads="1"/>
          </p:cNvSpPr>
          <p:nvPr/>
        </p:nvSpPr>
        <p:spPr bwMode="auto">
          <a:xfrm>
            <a:off x="4158201" y="2019300"/>
            <a:ext cx="200025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(Potential cases)</a:t>
            </a:r>
            <a:endParaRPr lang="th-TH" sz="1600" b="1">
              <a:solidFill>
                <a:srgbClr val="FF0000"/>
              </a:solidFill>
            </a:endParaRPr>
          </a:p>
        </p:txBody>
      </p:sp>
      <p:sp>
        <p:nvSpPr>
          <p:cNvPr id="52237" name="TextBox 31"/>
          <p:cNvSpPr txBox="1">
            <a:spLocks noChangeArrowheads="1"/>
          </p:cNvSpPr>
          <p:nvPr/>
        </p:nvSpPr>
        <p:spPr bwMode="auto">
          <a:xfrm>
            <a:off x="4310601" y="3030538"/>
            <a:ext cx="2062162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>
                <a:solidFill>
                  <a:srgbClr val="FF0000"/>
                </a:solidFill>
              </a:rPr>
              <a:t>(Prevented cases)</a:t>
            </a:r>
            <a:endParaRPr lang="th-TH" sz="1600" b="1">
              <a:solidFill>
                <a:srgbClr val="FF0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37123ED-22F0-4485-B2DE-6B3FE255AB85}" type="slidenum">
              <a:rPr lang="th-TH" smtClean="0"/>
              <a:pPr>
                <a:defRPr/>
              </a:pPr>
              <a:t>12</a:t>
            </a:fld>
            <a:endParaRPr lang="th-TH"/>
          </a:p>
        </p:txBody>
      </p:sp>
      <p:sp>
        <p:nvSpPr>
          <p:cNvPr id="27" name="TextBox 11"/>
          <p:cNvSpPr txBox="1">
            <a:spLocks noChangeArrowheads="1"/>
          </p:cNvSpPr>
          <p:nvPr/>
        </p:nvSpPr>
        <p:spPr bwMode="auto">
          <a:xfrm>
            <a:off x="6267196" y="1354138"/>
            <a:ext cx="2695597" cy="830997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dirty="0" err="1">
                <a:cs typeface="Cordia New" pitchFamily="34" charset="-34"/>
              </a:rPr>
              <a:t>PF</a:t>
            </a:r>
            <a:r>
              <a:rPr lang="en-US" sz="2400" baseline="-25000" dirty="0" err="1">
                <a:cs typeface="Cordia New" pitchFamily="34" charset="-34"/>
              </a:rPr>
              <a:t>p</a:t>
            </a:r>
            <a:r>
              <a:rPr lang="en-US" sz="2400" baseline="-25000" dirty="0">
                <a:cs typeface="Cordia New" pitchFamily="34" charset="-34"/>
              </a:rPr>
              <a:t>   </a:t>
            </a:r>
            <a:r>
              <a:rPr lang="en-US" sz="2400" dirty="0"/>
              <a:t>=    I</a:t>
            </a:r>
            <a:r>
              <a:rPr lang="en-US" sz="2400" baseline="-25000" dirty="0"/>
              <a:t>U</a:t>
            </a:r>
            <a:r>
              <a:rPr lang="en-US" sz="2400" dirty="0"/>
              <a:t> – I</a:t>
            </a:r>
            <a:r>
              <a:rPr lang="en-US" sz="2400" baseline="-25000" dirty="0"/>
              <a:t>P </a:t>
            </a:r>
          </a:p>
          <a:p>
            <a:r>
              <a:rPr lang="en-US" sz="2400" dirty="0"/>
              <a:t>          </a:t>
            </a:r>
            <a:r>
              <a:rPr lang="en-US" sz="2400" dirty="0" smtClean="0"/>
              <a:t>      </a:t>
            </a:r>
            <a:r>
              <a:rPr lang="en-US" sz="2400" dirty="0"/>
              <a:t>I</a:t>
            </a:r>
            <a:r>
              <a:rPr lang="en-US" sz="2400" baseline="-25000" dirty="0"/>
              <a:t>U</a:t>
            </a:r>
          </a:p>
        </p:txBody>
      </p:sp>
      <p:cxnSp>
        <p:nvCxnSpPr>
          <p:cNvPr id="28" name="Straight Connector 27"/>
          <p:cNvCxnSpPr/>
          <p:nvPr/>
        </p:nvCxnSpPr>
        <p:spPr>
          <a:xfrm>
            <a:off x="7414179" y="1792214"/>
            <a:ext cx="7969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"/>
          <p:cNvGrpSpPr/>
          <p:nvPr/>
        </p:nvGrpSpPr>
        <p:grpSpPr>
          <a:xfrm>
            <a:off x="6278484" y="2182286"/>
            <a:ext cx="2697292" cy="723647"/>
            <a:chOff x="5850334" y="2083553"/>
            <a:chExt cx="3129341" cy="723647"/>
          </a:xfrm>
        </p:grpSpPr>
        <p:sp>
          <p:nvSpPr>
            <p:cNvPr id="25" name="TextBox 11"/>
            <p:cNvSpPr txBox="1">
              <a:spLocks noChangeArrowheads="1"/>
            </p:cNvSpPr>
            <p:nvPr/>
          </p:nvSpPr>
          <p:spPr bwMode="auto">
            <a:xfrm>
              <a:off x="5852301" y="2083553"/>
              <a:ext cx="3127374" cy="461665"/>
            </a:xfrm>
            <a:prstGeom prst="rect">
              <a:avLst/>
            </a:prstGeom>
            <a:solidFill>
              <a:srgbClr val="FFFF00"/>
            </a:solidFill>
            <a:ln w="3810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400" dirty="0">
                  <a:cs typeface="Cordia New" pitchFamily="34" charset="-34"/>
                </a:rPr>
                <a:t>     </a:t>
              </a:r>
              <a:r>
                <a:rPr lang="en-US" sz="2400" dirty="0" smtClean="0">
                  <a:cs typeface="Cordia New" pitchFamily="34" charset="-34"/>
                </a:rPr>
                <a:t>  </a:t>
              </a:r>
              <a:r>
                <a:rPr lang="en-US" sz="2400" dirty="0"/>
                <a:t>=   </a:t>
              </a:r>
              <a:r>
                <a:rPr lang="en-US" sz="2000" dirty="0" smtClean="0"/>
                <a:t>Pre</a:t>
              </a:r>
              <a:r>
                <a:rPr lang="en-US" sz="2000" baseline="-25000" dirty="0" smtClean="0"/>
                <a:t>p</a:t>
              </a:r>
              <a:r>
                <a:rPr lang="en-US" sz="2000" dirty="0" smtClean="0"/>
                <a:t>(1-RR</a:t>
              </a:r>
              <a:r>
                <a:rPr lang="en-US" sz="2000" dirty="0"/>
                <a:t>)</a:t>
              </a:r>
              <a:endParaRPr lang="en-US" sz="2400" baseline="-25000" dirty="0"/>
            </a:p>
          </p:txBody>
        </p:sp>
        <p:sp>
          <p:nvSpPr>
            <p:cNvPr id="26" name="TextBox 11"/>
            <p:cNvSpPr txBox="1">
              <a:spLocks noChangeArrowheads="1"/>
            </p:cNvSpPr>
            <p:nvPr/>
          </p:nvSpPr>
          <p:spPr bwMode="auto">
            <a:xfrm>
              <a:off x="5850334" y="2545590"/>
              <a:ext cx="3129341" cy="261610"/>
            </a:xfrm>
            <a:prstGeom prst="rect">
              <a:avLst/>
            </a:prstGeom>
            <a:solidFill>
              <a:srgbClr val="FFFF00"/>
            </a:solidFill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1100" dirty="0" smtClean="0"/>
                <a:t>(Pre</a:t>
              </a:r>
              <a:r>
                <a:rPr lang="en-US" sz="1100" baseline="-25000" dirty="0" smtClean="0"/>
                <a:t>p</a:t>
              </a:r>
              <a:r>
                <a:rPr lang="en-US" sz="1100" dirty="0" smtClean="0"/>
                <a:t> = Exposure prevalence in population)</a:t>
              </a:r>
              <a:endParaRPr lang="en-US" sz="1100" baseline="-25000" dirty="0"/>
            </a:p>
          </p:txBody>
        </p:sp>
      </p:grpSp>
    </p:spTree>
    <p:extLst>
      <p:ext uri="{BB962C8B-B14F-4D97-AF65-F5344CB8AC3E}">
        <p14:creationId xmlns:p14="http://schemas.microsoft.com/office/powerpoint/2010/main" val="7020846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2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52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52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2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52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42" grpId="0" animBg="1"/>
      <p:bldP spid="52243" grpId="0" animBg="1"/>
      <p:bldP spid="52241" grpId="0" animBg="1"/>
      <p:bldP spid="19" grpId="0"/>
      <p:bldP spid="52230" grpId="0" animBg="1"/>
      <p:bldP spid="21" grpId="0"/>
      <p:bldP spid="22" grpId="0"/>
      <p:bldP spid="30" grpId="0" animBg="1"/>
      <p:bldP spid="52236" grpId="0"/>
      <p:bldP spid="52237" grpId="0"/>
      <p:bldP spid="2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http://gruhin.com/images/stories/motorcycle-accident-intersection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8200" y="2362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347" name="Title 3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Autofit/>
          </a:bodyPr>
          <a:lstStyle/>
          <a:p>
            <a:r>
              <a:rPr lang="th-TH" sz="4400" dirty="0" smtClean="0">
                <a:cs typeface="Cordia New" pitchFamily="34" charset="-34"/>
              </a:rPr>
              <a:t>ตัวอย่าง </a:t>
            </a:r>
            <a:r>
              <a:rPr lang="en-US" sz="4400" dirty="0" smtClean="0">
                <a:cs typeface="Cordia New" pitchFamily="34" charset="-34"/>
              </a:rPr>
              <a:t>: </a:t>
            </a:r>
            <a:r>
              <a:rPr lang="th-TH" sz="4400" dirty="0" smtClean="0">
                <a:cs typeface="Cordia New" pitchFamily="34" charset="-34"/>
              </a:rPr>
              <a:t>การดื่มสุรากับอุบัติเหตุ</a:t>
            </a:r>
            <a:endParaRPr lang="th-TH" sz="4400" dirty="0" smtClean="0"/>
          </a:p>
        </p:txBody>
      </p:sp>
      <p:grpSp>
        <p:nvGrpSpPr>
          <p:cNvPr id="57348" name="Group 6"/>
          <p:cNvGrpSpPr>
            <a:grpSpLocks/>
          </p:cNvGrpSpPr>
          <p:nvPr/>
        </p:nvGrpSpPr>
        <p:grpSpPr bwMode="auto">
          <a:xfrm>
            <a:off x="1069975" y="2362200"/>
            <a:ext cx="3502025" cy="2819400"/>
            <a:chOff x="841456" y="2895600"/>
            <a:chExt cx="3139994" cy="2533650"/>
          </a:xfrm>
        </p:grpSpPr>
        <p:pic>
          <p:nvPicPr>
            <p:cNvPr id="57349" name="Picture 4" descr="http://www.healthjockey.com/images/drinking-alcohol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41456" y="2895600"/>
              <a:ext cx="3139994" cy="2533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Rectangle 5"/>
            <p:cNvSpPr/>
            <p:nvPr/>
          </p:nvSpPr>
          <p:spPr>
            <a:xfrm>
              <a:off x="2133892" y="3123857"/>
              <a:ext cx="1214150" cy="286748"/>
            </a:xfrm>
            <a:prstGeom prst="rect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/>
            </a:p>
          </p:txBody>
        </p:sp>
      </p:grpSp>
    </p:spTree>
    <p:extLst>
      <p:ext uri="{BB962C8B-B14F-4D97-AF65-F5344CB8AC3E}">
        <p14:creationId xmlns:p14="http://schemas.microsoft.com/office/powerpoint/2010/main" val="189029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59994" y="6369787"/>
            <a:ext cx="1905000" cy="457200"/>
          </a:xfrm>
        </p:spPr>
        <p:txBody>
          <a:bodyPr/>
          <a:lstStyle/>
          <a:p>
            <a:pPr algn="r">
              <a:defRPr/>
            </a:pPr>
            <a:fld id="{6EFF6A00-0F9C-4817-83E7-BBC1A9370FCB}" type="slidenum">
              <a:rPr lang="en-US">
                <a:solidFill>
                  <a:schemeClr val="accent5">
                    <a:lumMod val="75000"/>
                  </a:schemeClr>
                </a:solidFill>
              </a:rPr>
              <a:pPr algn="r">
                <a:defRPr/>
              </a:pPr>
              <a:t>14</a:t>
            </a:fld>
            <a:endParaRPr lang="th-TH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8371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4" y="228600"/>
            <a:ext cx="7499176" cy="1143000"/>
          </a:xfrm>
        </p:spPr>
        <p:txBody>
          <a:bodyPr anchor="ctr">
            <a:normAutofit/>
          </a:bodyPr>
          <a:lstStyle/>
          <a:p>
            <a:r>
              <a:rPr lang="th-TH" sz="4000" dirty="0">
                <a:cs typeface="Cordia New" pitchFamily="34" charset="-34"/>
              </a:rPr>
              <a:t>การเกิด</a:t>
            </a:r>
            <a:r>
              <a:rPr lang="th-TH" sz="4000" dirty="0" smtClean="0">
                <a:cs typeface="Cordia New" pitchFamily="34" charset="-34"/>
              </a:rPr>
              <a:t>อุบัติเหตุ</a:t>
            </a:r>
            <a:endParaRPr lang="th-TH" sz="4000" dirty="0">
              <a:cs typeface="Cordia New" pitchFamily="34" charset="-34"/>
            </a:endParaRPr>
          </a:p>
        </p:txBody>
      </p:sp>
      <p:graphicFrame>
        <p:nvGraphicFramePr>
          <p:cNvPr id="42020" name="Group 3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993894204"/>
              </p:ext>
            </p:extLst>
          </p:nvPr>
        </p:nvGraphicFramePr>
        <p:xfrm>
          <a:off x="1187624" y="1314450"/>
          <a:ext cx="7086600" cy="2316480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771650"/>
                <a:gridCol w="1771650"/>
              </a:tblGrid>
              <a:tr h="376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เกิดอุบัติเหตุ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ไม่เกิด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ดื่มสุรา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75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ไม่ดื่มสุรา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180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95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611560" y="3733800"/>
            <a:ext cx="5638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Incidence proportion 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ในกลุ่มดื่มสุรา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  = 75 / 100 = 75% </a:t>
            </a:r>
          </a:p>
          <a:p>
            <a:pPr>
              <a:spcBef>
                <a:spcPct val="50000"/>
              </a:spcBef>
            </a:pP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Incidence proportion</a:t>
            </a:r>
            <a:r>
              <a:rPr lang="th-TH" sz="2400" b="1" dirty="0">
                <a:latin typeface="AngsanaUPC" pitchFamily="18" charset="-34"/>
                <a:cs typeface="AngsanaUPC" pitchFamily="18" charset="-34"/>
              </a:rPr>
              <a:t> ในกลุ่มที่ไม่ดื่มสุรา </a:t>
            </a:r>
            <a:r>
              <a:rPr lang="en-US" sz="2400" b="1" dirty="0">
                <a:latin typeface="AngsanaUPC" pitchFamily="18" charset="-34"/>
                <a:cs typeface="AngsanaUPC" pitchFamily="18" charset="-34"/>
              </a:rPr>
              <a:t>= 20 / 200 = 10%</a:t>
            </a:r>
            <a:endParaRPr lang="th-TH" sz="2400" b="1" dirty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2022" name="Text Box 38"/>
          <p:cNvSpPr txBox="1">
            <a:spLocks noChangeArrowheads="1"/>
          </p:cNvSpPr>
          <p:nvPr/>
        </p:nvSpPr>
        <p:spPr bwMode="auto">
          <a:xfrm>
            <a:off x="152400" y="5029200"/>
            <a:ext cx="5410200" cy="1631216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00"/>
                </a:solidFill>
              </a:rPr>
              <a:t>Risk difference = 65%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00"/>
                </a:solidFill>
              </a:rPr>
              <a:t>Attributable fraction among the Exposed Population (</a:t>
            </a:r>
            <a:r>
              <a:rPr lang="en-US" sz="2000" dirty="0" err="1">
                <a:solidFill>
                  <a:srgbClr val="000000"/>
                </a:solidFill>
              </a:rPr>
              <a:t>AF</a:t>
            </a:r>
            <a:r>
              <a:rPr lang="en-US" sz="2000" baseline="-25000" dirty="0" err="1">
                <a:solidFill>
                  <a:srgbClr val="000000"/>
                </a:solidFill>
              </a:rPr>
              <a:t>e</a:t>
            </a:r>
            <a:r>
              <a:rPr lang="en-US" sz="2000" dirty="0">
                <a:solidFill>
                  <a:srgbClr val="000000"/>
                </a:solidFill>
              </a:rPr>
              <a:t>)  = 65/75 = </a:t>
            </a:r>
            <a:r>
              <a:rPr lang="en-US" sz="2000" dirty="0">
                <a:solidFill>
                  <a:srgbClr val="FF0000"/>
                </a:solidFill>
              </a:rPr>
              <a:t>87</a:t>
            </a:r>
            <a:r>
              <a:rPr lang="en-US" sz="2000" dirty="0" smtClean="0">
                <a:solidFill>
                  <a:srgbClr val="FF0000"/>
                </a:solidFill>
              </a:rPr>
              <a:t>%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Attributable number = 0.87 x 75 </a:t>
            </a:r>
            <a:r>
              <a:rPr lang="en-US" sz="2000" dirty="0" smtClean="0"/>
              <a:t>=</a:t>
            </a:r>
            <a:r>
              <a:rPr lang="en-US" sz="2000" dirty="0" smtClean="0">
                <a:solidFill>
                  <a:schemeClr val="bg1"/>
                </a:solidFill>
              </a:rPr>
              <a:t> </a:t>
            </a:r>
            <a:r>
              <a:rPr lang="en-US" sz="2000" dirty="0" smtClean="0">
                <a:solidFill>
                  <a:srgbClr val="FF0000"/>
                </a:solidFill>
              </a:rPr>
              <a:t>65 cases</a:t>
            </a:r>
          </a:p>
        </p:txBody>
      </p:sp>
      <p:sp>
        <p:nvSpPr>
          <p:cNvPr id="51233" name="TextBox 6"/>
          <p:cNvSpPr txBox="1">
            <a:spLocks noChangeArrowheads="1"/>
          </p:cNvSpPr>
          <p:nvPr/>
        </p:nvSpPr>
        <p:spPr bwMode="auto">
          <a:xfrm>
            <a:off x="5679744" y="3720152"/>
            <a:ext cx="3352800" cy="2677656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h-TH" sz="2400" dirty="0">
                <a:solidFill>
                  <a:schemeClr val="bg1"/>
                </a:solidFill>
              </a:rPr>
              <a:t>แปลว่า...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87%</a:t>
            </a:r>
            <a:r>
              <a:rPr lang="th-TH" sz="2400" dirty="0">
                <a:solidFill>
                  <a:schemeClr val="bg1"/>
                </a:solidFill>
              </a:rPr>
              <a:t> </a:t>
            </a:r>
            <a:r>
              <a:rPr lang="th-TH" sz="2400" dirty="0" smtClean="0">
                <a:solidFill>
                  <a:schemeClr val="bg1"/>
                </a:solidFill>
              </a:rPr>
              <a:t>(หรือ </a:t>
            </a:r>
            <a:r>
              <a:rPr lang="en-US" sz="2400" dirty="0" smtClean="0">
                <a:solidFill>
                  <a:schemeClr val="bg1"/>
                </a:solidFill>
              </a:rPr>
              <a:t>65 </a:t>
            </a:r>
            <a:r>
              <a:rPr lang="th-TH" sz="2400" dirty="0" smtClean="0">
                <a:solidFill>
                  <a:schemeClr val="bg1"/>
                </a:solidFill>
              </a:rPr>
              <a:t>คน) ของ</a:t>
            </a:r>
            <a:r>
              <a:rPr lang="th-TH" sz="2400" dirty="0">
                <a:solidFill>
                  <a:schemeClr val="bg1"/>
                </a:solidFill>
              </a:rPr>
              <a:t>คน</a:t>
            </a:r>
            <a:r>
              <a:rPr lang="th-TH" sz="2400" dirty="0" smtClean="0">
                <a:solidFill>
                  <a:schemeClr val="bg1"/>
                </a:solidFill>
              </a:rPr>
              <a:t>ที่ดื่มสุราแล้วเกิด</a:t>
            </a:r>
            <a:r>
              <a:rPr lang="th-TH" sz="2400" dirty="0">
                <a:solidFill>
                  <a:schemeClr val="bg1"/>
                </a:solidFill>
              </a:rPr>
              <a:t>อุบัติเหตุ เป็นผลจากการ</a:t>
            </a:r>
            <a:r>
              <a:rPr lang="th-TH" sz="2400" dirty="0" smtClean="0">
                <a:solidFill>
                  <a:schemeClr val="bg1"/>
                </a:solidFill>
              </a:rPr>
              <a:t>ดื่มสุรา หรือ...</a:t>
            </a:r>
            <a:endParaRPr lang="th-TH" sz="24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th-TH" sz="2400" dirty="0" smtClean="0">
                <a:solidFill>
                  <a:schemeClr val="bg1"/>
                </a:solidFill>
              </a:rPr>
              <a:t>หาก</a:t>
            </a:r>
            <a:r>
              <a:rPr lang="th-TH" sz="2400" dirty="0">
                <a:solidFill>
                  <a:schemeClr val="bg1"/>
                </a:solidFill>
              </a:rPr>
              <a:t>ทำให้</a:t>
            </a:r>
            <a:r>
              <a:rPr lang="th-TH" sz="2400" dirty="0" smtClean="0">
                <a:solidFill>
                  <a:schemeClr val="bg1"/>
                </a:solidFill>
              </a:rPr>
              <a:t>คนที่ดื่มสุราทุกรายเลิกดื่ม </a:t>
            </a:r>
            <a:r>
              <a:rPr lang="th-TH" sz="2400" dirty="0">
                <a:solidFill>
                  <a:schemeClr val="bg1"/>
                </a:solidFill>
              </a:rPr>
              <a:t>จำนวนผู้เกิด</a:t>
            </a:r>
            <a:r>
              <a:rPr lang="th-TH" sz="2400" dirty="0" smtClean="0">
                <a:solidFill>
                  <a:schemeClr val="bg1"/>
                </a:solidFill>
              </a:rPr>
              <a:t>อุบัติเหตุจะ</a:t>
            </a:r>
            <a:r>
              <a:rPr lang="th-TH" sz="2400" dirty="0">
                <a:solidFill>
                  <a:schemeClr val="bg1"/>
                </a:solidFill>
              </a:rPr>
              <a:t>ลดลง </a:t>
            </a:r>
            <a:r>
              <a:rPr lang="en-US" sz="2400" dirty="0">
                <a:solidFill>
                  <a:schemeClr val="bg1"/>
                </a:solidFill>
              </a:rPr>
              <a:t>87</a:t>
            </a:r>
            <a:r>
              <a:rPr lang="en-US" sz="2400" dirty="0" smtClean="0">
                <a:solidFill>
                  <a:schemeClr val="bg1"/>
                </a:solidFill>
              </a:rPr>
              <a:t>%</a:t>
            </a:r>
            <a:r>
              <a:rPr lang="th-TH" sz="2400" dirty="0" smtClean="0">
                <a:solidFill>
                  <a:schemeClr val="bg1"/>
                </a:solidFill>
              </a:rPr>
              <a:t> (หรือ </a:t>
            </a:r>
            <a:r>
              <a:rPr lang="en-US" sz="2400" dirty="0" smtClean="0">
                <a:solidFill>
                  <a:schemeClr val="bg1"/>
                </a:solidFill>
              </a:rPr>
              <a:t>65 </a:t>
            </a:r>
            <a:r>
              <a:rPr lang="th-TH" sz="2400" dirty="0" smtClean="0">
                <a:solidFill>
                  <a:schemeClr val="bg1"/>
                </a:solidFill>
              </a:rPr>
              <a:t>คน) </a:t>
            </a:r>
            <a:endParaRPr lang="th-TH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48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1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21" grpId="0" autoUpdateAnimBg="0"/>
      <p:bldP spid="42022" grpId="0" animBg="1" autoUpdateAnimBg="0"/>
      <p:bldP spid="512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4D738F-EB40-4C45-82D5-7EAD4F6F5BA7}" type="slidenum">
              <a:rPr lang="en-US"/>
              <a:pPr>
                <a:defRPr/>
              </a:pPr>
              <a:t>15</a:t>
            </a:fld>
            <a:endParaRPr lang="th-TH"/>
          </a:p>
        </p:txBody>
      </p:sp>
      <p:sp>
        <p:nvSpPr>
          <p:cNvPr id="59395" name="Rectangle 4"/>
          <p:cNvSpPr>
            <a:spLocks noGrp="1" noChangeArrowheads="1"/>
          </p:cNvSpPr>
          <p:nvPr>
            <p:ph type="title"/>
          </p:nvPr>
        </p:nvSpPr>
        <p:spPr>
          <a:xfrm>
            <a:off x="1115616" y="76200"/>
            <a:ext cx="7571184" cy="1143000"/>
          </a:xfrm>
        </p:spPr>
        <p:txBody>
          <a:bodyPr anchor="ctr">
            <a:normAutofit/>
          </a:bodyPr>
          <a:lstStyle/>
          <a:p>
            <a:r>
              <a:rPr lang="th-TH" sz="4000" dirty="0">
                <a:cs typeface="Cordia New" pitchFamily="34" charset="-34"/>
              </a:rPr>
              <a:t>การเกิด</a:t>
            </a:r>
            <a:r>
              <a:rPr lang="th-TH" sz="4000" dirty="0" smtClean="0">
                <a:cs typeface="Cordia New" pitchFamily="34" charset="-34"/>
              </a:rPr>
              <a:t>อุบัติเหตุ</a:t>
            </a:r>
            <a:endParaRPr lang="th-TH" sz="4000" dirty="0">
              <a:cs typeface="Cordia New" pitchFamily="34" charset="-34"/>
            </a:endParaRPr>
          </a:p>
        </p:txBody>
      </p:sp>
      <p:graphicFrame>
        <p:nvGraphicFramePr>
          <p:cNvPr id="42020" name="Group 3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594218496"/>
              </p:ext>
            </p:extLst>
          </p:nvPr>
        </p:nvGraphicFramePr>
        <p:xfrm>
          <a:off x="1229816" y="1314450"/>
          <a:ext cx="7086600" cy="2316480"/>
        </p:xfrm>
        <a:graphic>
          <a:graphicData uri="http://schemas.openxmlformats.org/drawingml/2006/table">
            <a:tbl>
              <a:tblPr/>
              <a:tblGrid>
                <a:gridCol w="1771650"/>
                <a:gridCol w="1771650"/>
                <a:gridCol w="1771650"/>
                <a:gridCol w="1771650"/>
              </a:tblGrid>
              <a:tr h="376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en-US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เกิดอุบัติเหตุ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ไม่เกิด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ดื่มสุรา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75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ไม่ดื่มสุรา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180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7623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95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205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ngsana New" pitchFamily="18" charset="-34"/>
                        </a:rPr>
                        <a:t>300</a:t>
                      </a:r>
                      <a:endParaRPr kumimoji="0" 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152400" y="3860800"/>
            <a:ext cx="56388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Incidence proportion </a:t>
            </a:r>
            <a:r>
              <a:rPr lang="th-TH" sz="2400" b="1">
                <a:latin typeface="AngsanaUPC" pitchFamily="18" charset="-34"/>
                <a:cs typeface="AngsanaUPC" pitchFamily="18" charset="-34"/>
              </a:rPr>
              <a:t>ในประชากรทั้งหมด </a:t>
            </a:r>
            <a:r>
              <a:rPr lang="en-US" sz="2400" b="1">
                <a:latin typeface="AngsanaUPC" pitchFamily="18" charset="-34"/>
                <a:cs typeface="AngsanaUPC" pitchFamily="18" charset="-34"/>
              </a:rPr>
              <a:t>  = 95 / 300 = 32% </a:t>
            </a:r>
          </a:p>
          <a:p>
            <a:pPr>
              <a:spcBef>
                <a:spcPct val="50000"/>
              </a:spcBef>
            </a:pPr>
            <a:r>
              <a:rPr lang="en-US" sz="2400" b="1">
                <a:latin typeface="AngsanaUPC" pitchFamily="18" charset="-34"/>
                <a:cs typeface="AngsanaUPC" pitchFamily="18" charset="-34"/>
              </a:rPr>
              <a:t>Incidence proportion</a:t>
            </a:r>
            <a:r>
              <a:rPr lang="th-TH" sz="2400" b="1">
                <a:latin typeface="AngsanaUPC" pitchFamily="18" charset="-34"/>
                <a:cs typeface="AngsanaUPC" pitchFamily="18" charset="-34"/>
              </a:rPr>
              <a:t> ในกลุ่มที่ไม่ดื่มสุรา </a:t>
            </a:r>
            <a:r>
              <a:rPr lang="en-US" sz="2400" b="1">
                <a:latin typeface="AngsanaUPC" pitchFamily="18" charset="-34"/>
                <a:cs typeface="AngsanaUPC" pitchFamily="18" charset="-34"/>
              </a:rPr>
              <a:t>= 20 / 200 = 10%</a:t>
            </a:r>
            <a:endParaRPr lang="th-TH" sz="2400" b="1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42022" name="Text Box 38"/>
          <p:cNvSpPr txBox="1">
            <a:spLocks noChangeArrowheads="1"/>
          </p:cNvSpPr>
          <p:nvPr/>
        </p:nvSpPr>
        <p:spPr bwMode="auto">
          <a:xfrm>
            <a:off x="152400" y="5153561"/>
            <a:ext cx="5105400" cy="1323439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00"/>
                </a:solidFill>
              </a:rPr>
              <a:t>Attributable fraction in Population</a:t>
            </a:r>
          </a:p>
          <a:p>
            <a:pPr>
              <a:spcBef>
                <a:spcPct val="50000"/>
              </a:spcBef>
            </a:pPr>
            <a:r>
              <a:rPr lang="en-US" sz="2000" dirty="0">
                <a:solidFill>
                  <a:srgbClr val="000000"/>
                </a:solidFill>
              </a:rPr>
              <a:t>(</a:t>
            </a:r>
            <a:r>
              <a:rPr lang="en-US" sz="2000" dirty="0" err="1">
                <a:solidFill>
                  <a:srgbClr val="000000"/>
                </a:solidFill>
              </a:rPr>
              <a:t>AF</a:t>
            </a:r>
            <a:r>
              <a:rPr lang="en-US" sz="2000" baseline="-25000" dirty="0" err="1">
                <a:solidFill>
                  <a:srgbClr val="000000"/>
                </a:solidFill>
              </a:rPr>
              <a:t>p</a:t>
            </a:r>
            <a:r>
              <a:rPr lang="en-US" sz="2000" dirty="0">
                <a:solidFill>
                  <a:srgbClr val="000000"/>
                </a:solidFill>
              </a:rPr>
              <a:t>) = (32-10)/32 = </a:t>
            </a:r>
            <a:r>
              <a:rPr lang="en-US" sz="2000" dirty="0">
                <a:solidFill>
                  <a:srgbClr val="FF0000"/>
                </a:solidFill>
              </a:rPr>
              <a:t>69</a:t>
            </a:r>
            <a:r>
              <a:rPr lang="en-US" sz="2000" dirty="0" smtClean="0">
                <a:solidFill>
                  <a:srgbClr val="FF0000"/>
                </a:solidFill>
              </a:rPr>
              <a:t>%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</a:rPr>
              <a:t>Attributable number = 0.69 x 95 = </a:t>
            </a:r>
            <a:r>
              <a:rPr lang="en-US" sz="2000" dirty="0" smtClean="0">
                <a:solidFill>
                  <a:srgbClr val="FF0000"/>
                </a:solidFill>
              </a:rPr>
              <a:t>65 cases</a:t>
            </a:r>
            <a:endParaRPr lang="th-TH" sz="2000" dirty="0">
              <a:solidFill>
                <a:srgbClr val="FF0000"/>
              </a:solidFill>
            </a:endParaRPr>
          </a:p>
        </p:txBody>
      </p:sp>
      <p:sp>
        <p:nvSpPr>
          <p:cNvPr id="52257" name="TextBox 6"/>
          <p:cNvSpPr txBox="1">
            <a:spLocks noChangeArrowheads="1"/>
          </p:cNvSpPr>
          <p:nvPr/>
        </p:nvSpPr>
        <p:spPr bwMode="auto">
          <a:xfrm>
            <a:off x="5791200" y="3733800"/>
            <a:ext cx="3200400" cy="3046988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h-TH" sz="2400" dirty="0">
                <a:solidFill>
                  <a:schemeClr val="bg1"/>
                </a:solidFill>
              </a:rPr>
              <a:t>แปลว่า...</a:t>
            </a:r>
            <a:endParaRPr lang="en-US" sz="2400" dirty="0">
              <a:solidFill>
                <a:schemeClr val="bg1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69%</a:t>
            </a:r>
            <a:r>
              <a:rPr lang="th-TH" sz="2400" dirty="0">
                <a:solidFill>
                  <a:schemeClr val="bg1"/>
                </a:solidFill>
              </a:rPr>
              <a:t> </a:t>
            </a:r>
            <a:r>
              <a:rPr lang="th-TH" sz="2400" dirty="0" smtClean="0">
                <a:solidFill>
                  <a:schemeClr val="bg1"/>
                </a:solidFill>
              </a:rPr>
              <a:t>(หรือ </a:t>
            </a:r>
            <a:r>
              <a:rPr lang="en-US" sz="2400" dirty="0" smtClean="0">
                <a:solidFill>
                  <a:schemeClr val="bg1"/>
                </a:solidFill>
              </a:rPr>
              <a:t>65 </a:t>
            </a:r>
            <a:r>
              <a:rPr lang="th-TH" sz="2400" dirty="0" smtClean="0">
                <a:solidFill>
                  <a:schemeClr val="bg1"/>
                </a:solidFill>
              </a:rPr>
              <a:t>คน) ของ</a:t>
            </a:r>
            <a:r>
              <a:rPr lang="th-TH" sz="2400" dirty="0">
                <a:solidFill>
                  <a:schemeClr val="bg1"/>
                </a:solidFill>
              </a:rPr>
              <a:t>ประชากร(ซึ่งมีทั้งที่ดื่มและไม่ดื่มสุรา)ที่เกิดอุบัติเหตุ เป็นผลจากการดื่ม</a:t>
            </a:r>
            <a:r>
              <a:rPr lang="th-TH" sz="2400" dirty="0" smtClean="0">
                <a:solidFill>
                  <a:schemeClr val="bg1"/>
                </a:solidFill>
              </a:rPr>
              <a:t>สุรา หรือ</a:t>
            </a:r>
            <a:r>
              <a:rPr lang="th-TH" sz="2400" dirty="0">
                <a:solidFill>
                  <a:schemeClr val="bg1"/>
                </a:solidFill>
              </a:rPr>
              <a:t>...</a:t>
            </a:r>
          </a:p>
          <a:p>
            <a:pPr>
              <a:buFont typeface="Arial" pitchFamily="34" charset="0"/>
              <a:buChar char="•"/>
            </a:pPr>
            <a:r>
              <a:rPr lang="th-TH" sz="2400" dirty="0">
                <a:solidFill>
                  <a:schemeClr val="bg1"/>
                </a:solidFill>
              </a:rPr>
              <a:t>หากทำให้ประชากรทั้งหมดไม่ดื่มสุรา จำนวนผู้เกิดอุบัติเหตุจะลดลง </a:t>
            </a:r>
            <a:r>
              <a:rPr lang="en-US" sz="2400" dirty="0">
                <a:solidFill>
                  <a:schemeClr val="bg1"/>
                </a:solidFill>
              </a:rPr>
              <a:t>69</a:t>
            </a:r>
            <a:r>
              <a:rPr lang="en-US" sz="2400" dirty="0" smtClean="0">
                <a:solidFill>
                  <a:schemeClr val="bg1"/>
                </a:solidFill>
              </a:rPr>
              <a:t>%</a:t>
            </a:r>
            <a:r>
              <a:rPr lang="th-TH" sz="2400" dirty="0" smtClean="0">
                <a:solidFill>
                  <a:schemeClr val="bg1"/>
                </a:solidFill>
              </a:rPr>
              <a:t> (หรือ </a:t>
            </a:r>
            <a:r>
              <a:rPr lang="en-US" sz="2400" dirty="0" smtClean="0">
                <a:solidFill>
                  <a:schemeClr val="bg1"/>
                </a:solidFill>
              </a:rPr>
              <a:t>65 </a:t>
            </a:r>
            <a:r>
              <a:rPr lang="th-TH" sz="2400" dirty="0" smtClean="0">
                <a:solidFill>
                  <a:schemeClr val="bg1"/>
                </a:solidFill>
              </a:rPr>
              <a:t>คน) </a:t>
            </a:r>
            <a:endParaRPr lang="th-TH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596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52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21" grpId="0" autoUpdateAnimBg="0"/>
      <p:bldP spid="42022" grpId="0" animBg="1" autoUpdateAnimBg="0"/>
      <p:bldP spid="5225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>
                <a:cs typeface="Cordia New" pitchFamily="34" charset="-34"/>
              </a:rPr>
              <a:t>ตัวอย่าง </a:t>
            </a:r>
            <a:r>
              <a:rPr lang="en-US" dirty="0" smtClean="0">
                <a:cs typeface="Cordia New" pitchFamily="34" charset="-34"/>
              </a:rPr>
              <a:t>: </a:t>
            </a:r>
            <a:r>
              <a:rPr lang="th-TH" dirty="0" smtClean="0">
                <a:cs typeface="Cordia New" pitchFamily="34" charset="-34"/>
              </a:rPr>
              <a:t>วัคซีน</a:t>
            </a:r>
            <a:endParaRPr lang="th-TH" dirty="0" smtClean="0"/>
          </a:p>
        </p:txBody>
      </p:sp>
      <p:sp>
        <p:nvSpPr>
          <p:cNvPr id="60419" name="AutoShape 4" descr="data:image/jpeg;base64,/9j/4AAQSkZJRgABAQAAAQABAAD/2wBDAAkGBwgHBgkIBwgKCgkLDRYPDQwMDRsUFRAWIB0iIiAdHx8kKDQsJCYxJx8fLT0tMTU3Ojo6Iys/RD84QzQ5Ojf/2wBDAQoKCg0MDRoPDxo3JR8lNzc3Nzc3Nzc3Nzc3Nzc3Nzc3Nzc3Nzc3Nzc3Nzc3Nzc3Nzc3Nzc3Nzc3Nzc3Nzc3Nzf/wAARCADBAQUDASIAAhEBAxEB/8QAGwAAAgMBAQEAAAAAAAAAAAAABAUAAwYCAQf/xAA5EAABAwMDAgUCBAQGAgMAAAABAAIDBBEhBRIxQVEGEyJhcTKBFCORwUJiobEkMzRT0eEVUiVD8P/EABkBAAMBAQEAAAAAAAAAAAAAAAECAwAEBf/EACQRAQEAAgMAAQUBAAMAAAAAAAABAhEDITESBBMiQVEyFEKx/9oADAMBAAIRAxEAPwAiNyIaUHGcolhViL2lWAqlpVjVgXMKtaqGq5iLLmlWtVTSrAsy4cLoKtpXQKLLQV6CqwV0CsywFehVgrtpWZYF0CuAV7e9rfogC0FeEq6Gllk5G0e6tNMxmHZKnlzYxTHjyoMm/C6bG89LfKJJjjA2jJVMdSDUPYSLFlx9lK89/S2PB/TTRmbYp7+yZwjA+Et0eVsgnY0jAaf7pnEMcI45WzdTzx+OWldRJazR90rrnEk54R8+HZ5Susfkp4VzojJHV5cPoAytIgNIgbFTBwHqdklHBCsHrReByWgny2OHwjdUeWQEhLNNk81r43HIN0YwyUboCTyAkFW67iOy0ZbeEhZut9Mxwlz8Px+gHXDrrxjrSbgchSd1iq4XXKlF6dQziRgJ5CiXNcWjBUW+1KX5MaxyJjcgWu6q9jl1uQcxytYUIxyvY5ZhLVczhDNKuY5FhDSrAqA5WtIWZaCugf0VYK6BRZaCugVU0q9kMj/pb+uELZPWkt8eXXoPQIuDTXytLi8Y6BM6KgiiIcW57lSvNjPOzzjv7LqahmmsXDY3ueU0ipoaVlwLu/8AY8q2eZkTeiRajrDGXbdQz5LfVsOLfhvJUNbCHMPISer1ANv6khqNccGelws3BF0tn1ITXLXerqApXJ1YcWvWgk1Kw73zlLKvU5A4vjdZyUisLrZFui4fKHE5CS10Y4yNj4F1N0+qywSE+uE2v3Bv/wArdQuJc4G+Oq+S+E6h0PiagLGktdJtNugIIX1yNtnOXRw38XD9XJOToBqEmy5QboS5o3DKI1G3nNH8wRUsdhdXlci+kbthaPZWDlcQH0D2XX8SF9YFq9/w5IWfpqj8PUgn6TgrSak3dTkLIzNN3d7ow08a2L1R/ZZzWGeXKT3TfRZ/PpW35GCgfEce1ocEMo2F1kzdS708qmB9ypUv9JQtPJ67KWPrpvhqHY5UVTXYUVdJsfGVfGcoeM5RDFVziI0QwoZhVzXLAJaVaCqYWvlkayNpc5xsABkrUaV4d2DztStYZEQP9z+yGWUx9GY2lVHRz1LS9jdsY5e7AXk3l05sZmk+wTTWqyw8qGzWjAAFrLKVMh3XJ+11zXmy306sOHHXZrFURPNmyNv7myZxQ07InSTzNNhcNaefusgHtGVcyo2tLb3B6HIWvNlY32cZWtpqmnqKUyU4aC15B74VFNqDWVr45nWa9tmk9Cs7RVDaV0nlMDfM+qxNiuapxmttkIsb5Ub33VpJNxpqjVXUzWyREbmiz297I1uvQTUwmjdcEZF+CsNVNrCDtex+PVZ1v7pJPVV+nPe/yZfKdmRtrj5BQ8NMJk3Gp69hwBWZrdU3ZJ5SGo1lsrdzXY+UFJXBw5QtdGGMhnLWFzrjjqFDVRMbuYbu7ILT6es1BxZRQPmcOdowPk9Fr9H8GNAEurP3O58mM4Hyf+EcMMsi8nNhh6Q0hqa6UR0kL5HdQ0cfPZazTPDIa1r9RlL3f7UZsB8nqntNHS0kYigYyNg4awWCrk1GL8XHSwDfK/gDoqyceHvdc2XJy8nnUFUEMVLLFHSwtYNwO1gt+q2zRknukWn0YhaHvzI7kp3GfQ34Vfn8q5Mpon1MkTEjkFM7iSFru4S/U2/nHHKL05+6mDTy3Cb9bLVsRsbdFbcXVYFslRzvULLeleVbd0RusjVXbM5tuq2E4vCfhZDUSG1JCOJo70KrMFa6F59L8hNtdj8ykJ9lmZyWPbMz6mm61DpRVaUHjN2psp03lYGsfa6BgmtIi9S9L3g90na60gt3UJ66LemgZJccqIenO5l1FfSW2ZjeimO6pfE9FxXOACfhNUhjSmek6ZUalLsgZ6R9Tz9LUy8P+E5ahrKjUt0UJyIuHO+ewWzihhpYWw07Gxxt4aFLLk14aY/0LpOk0umR/ljdKR6pHcn4XGpVojYQDnsqtS1KOA7XHaO/RZ6trPO9RJIINje657XRhgqrpw8ucXXus9XTeo2P/SldXgP2+Z6hxfqEBUP3tvlp91O12YYO2z4tyvRU+6XveeDg91wyW+CcobNeOHUdQe6ubODm+UiZMQ7JRTJ74GPhMT4HJmDm26OIXNVJuIbcta4+qx5CAjl98rsy7hgoVpjov1HRKGsu6ECneesY5+RwhtJ8KtfVkahV7aduQ5gy729k1a+zjkq5stuqE6prvWoe0WoaVpVOKahiIa3kWsSe5Kqq/EMe0mSQW6MYf3SJ42y+YWB7bWIIVgFDIPVBDfs5gCbK5ZfsuPFjjdqq3xJLJdkXpb0AWy8A6Y4NdXVWZnjr/COyzWn6XS1dbEymo4nTXu3aSAPci9l9O0+mbQ0jIW2JAyR1KGM12Xny1PjBwICLgfeNvzZLDIjKV14gf5lXD1xZzpK9gJuR0Q2mzWqCw8OGPlH1bQ6PKRPeYagOGNrv6LoncTaG3KrLV62QPa1w4IUe8NS9wHUp/LKx2sjZOXDqVo56rcC1pSbVot8QcBkJ8YMKvqjTnw+8yafLC4/QTb4SSJ1xZNNCJZUyM6PanvgVl9cbtqJB7rPl9n3Wo8SxbKt47rHVBLZCFCzteXo/pJwYgolFLU7WEXUVpZpK72B02mnrqqOmpY3SSyGzWtC+reG/CtPpLGzVFpqvm/LWfH/KL8M+HKTQKTZCPMqHj82ZwyfYdgmr5Q0EjNvZQzz+XgzHTl7g3khKNS1BkLSC4D54XGo6iGucBc+ni/CyOp17nuN+vClarhhv11qtf5rg4cZ6pJNUuYHGF9u7Twh6qVwJ2uIz9kvklkucj7Ja6scXNTK2ocQRZ/Yn+y7e6SCLabyM6HqEM4tcfWCPdWNkIFi7cO6SuiQI2tje50W71N6EWNl4+QCzweOVxqVG2paJGHZKzIc3lJ3TVrXbHhlhi9uVo12e+ZfIK7jmyRdZ06hNE21muPRdDUpQMtF7dExflJ01bKlrWEk5AVjZgYWlpvcLHP1GZwsAAe6IpNUkj9Mli32QaZStSZiOq5MwuCDlJm6rE4XLkZQU2o6r/oaV5b/uP9Lf1PP2Q2f8YZMq7DJTHRoqnVZ/Jo4Q631SOHpZ8lEaV4La0CbV6gvAFzHGdrR8nk/0Wz0OHY0GCJsFG0WjY1tt/wDN8dkfjtHk5cZOhejaVBpcFowDK4fmSWy7/r2R7n+64c+wVD5Uzk7t3VpkCOoHgwE/zpFLUWCY6RPvppO7XhNh/ovJPxPJbFuVnNWPlznC0TnekWWb8SXa9rgunFzmely74Aw8t/su6yW0brchLIJjBHFOPosL27K7UJRs3tILXC901nbA6eqvUFru6OrId8GOLLNSVBbOHtOFqdPlbU0wB5st4LKOBjqCLYumemuAq43fZUazAYZjbqvNOefMYexTfoKp8Wxfm7u6wmoMs4r6P4sZeFrlgNRZe5ClYpjeiyKSwPCipd6XKIi+/wDmWYXC/wDZI9Wq3Quc0G5Ivnrb4+yKlqWRwEvLbOvz3WU1Cpc+Xc7eB0zdcuz449hNSqy97nmzbdjZJaifA9+6Lr3ixAO5pyEjncRfY67exWXiqped9xwhi73Ukeb/ALLy1xkYS1fF6vHBtuAoGkAEH9VXM8MGXfogrHjnBoN+Eor6iNoIbk+y6q5nPJDcDqUteDI70j0jj3W1E88/1Az9z3XJsu9tl0+O1iVw4lxs3jumSk/rlzhuCupIJquZsUDC97jhoXNJSyVdS2GBpfI82AX1jwj4Zi0+EOc0Omd9Tys29AfC3gmKPbPXgSyc7SPSP+VvoaSKniwGta0ZPYK+GOOGMucQ1rRck8BVytdVRl8jS2AD0MPLz3d+wQSuVtD08Z1GTe8EUjDhv+4ff2TcuDQBxZC0pEcTWDFlJJVi2drZJBZCSzqqaa18oGefBssaR3PUZtdMvD9TvFTGD/AHfoVm6icW5RXhestqnlk/5kbm/wBLp8P9NyT8a+hteHRMd0slGvt30peOiIo5y+hBdy24QzpRUtkiNrFdUjiB6VIKnSZYj9UfHwgoa/bC+lndlt9h9l1pcv4XVHwPIDZAWn56IbX6EsJLfq5BTxiySYh5sevVaTw3VgWaTysK6dwftccgpvplf5Ujc2yjrbbbPW6cSx7wMhI6QOD/AIKfxzCt08OBzbKSsjLJi21soT+AO8StDqFpPZYCtZcFb/xA7/49nwsLVC5IS6NKzszSHlRX1LfzFFtG2+kyOdOC1+b52HB5SiZrWbruFgTYO6I6V0cbicXPqb0PCU1r5BuJddjsi3RcLrkKdSeGE7cA9EknJJOB9kfXF7SS0+ntdK3m7jz+iO1scXJyeT917ixyoHBoubrh8u7ACx5qI94a3qUBMd5PQDlWzvt9RVG0yZOG9ktohJWmU7W4YOvdUSlseGj7o2W5wMIGdueQsShnB0huThVyGxDGDc44ACte4gbW3Wp8B+HzW1P4+eP8uM2jBHLup+yaEvRz4L8PfgoBPUM/xDwL3/h9ltm1EdG0YLnkXaxvJSjUa2LT4i1hDpLWACQs8RyiWR0/rmdw724suq/SZzj+5l44v+Xhlyfbx9bymnbWO3z2ayMi0V7+rue6NlqGOaRuCyVBU1la0GNjYYegDclMzTO2+txv8rj1a6dSejpKhrDyqXVIIwUoqqeUAmGoc09nZCWSahPSutVNIb/7jIRg6/jQTT45QMk1+qBFe2Vtw4H7qt9QO6bQOqiXlAxV7qOsiqGk3jeHKTzAg2KV1D73yjOqN7fW465jo3CJ12PaHtI4sUqGollbt3WFup5WX0DWHPoDSvfaWD6f5mf9LyrrAJvMDibHoV2zVm3DZq6anULSBtVCbEZxyj461mqae64AqIxke3dZak1QOgc0nH9lzRah+GrWysOAbEdx1CbRbXuq0e13msHpJz7JcyRzHc8LTVWwvNrOhfkH2SGupHQuLmC7Dx7IyBto/COqXndSSHDx6b904qGbJs918902pkpdSp5bGwkC+k1nqDHjqhfWV680mhYOlli6toytr4hNqJg9li6r6SbpZG2SVIHmKLyoP5hUW0bbV1soEjo9wO03APXrZJa2taxhYCdt7g82Ur64B77kDedzSkNTUPc43yF5z1McHVTUPcTkOBQ4Ljnb/VU+Y0EkmxUfUNOALn2R8PqrJHNHJyh5HyPxG23uVAHuOBYL2zgDdyW5bNMdKxFY7nG7u5VclzgKx5LsA56rl0dm/ugOgc+5jSSQgnAk3cmHkumeGtBdc2AGblfR/B/giCmiFdrMTZJnD0QPFwwe/ujO0s7MfXy2hpH11bDSwNvJK8NHsvrb2N0jTWUdHHt8tu0E/wAXumQ0XSI9TZXQ0kUU8YIBYLDPsmL6D/yjS0RgMaMOPUrt+muOGe8pt5/1fy5MNY3T5PqdVI55LySSivDmhvrqgVE4O3oE9rfCtRLX/msbGwHgG602m0MdJE1jRwFb6r6v7l+OPiP0n004sfnff/HtNSsgiDWCwAXk4Fsox5wl9S45XBXbANQBmyXVDA4EEAg90ZO4oGV3N0p4QV1FJATJRkjqYzwfjsgYtTuSx92vGC08haGU3BSPVdObUeuM7Jhw4fumgvHVId1Q0kl/ulQqZIZDDUDa8f1+FeJw4Xujsohsr4JWzQmz2/1HUJq2qZVQb4/uOxSMPXscr4JPMi6/U3o5X48tIck2atqHxGwOOy7/ABt+uUI2piqG3Bs7q08hDTu2XN10yfxzWtho2sNljNJORc5jPv2RRqrXZIAQF8wl1swyHygXFpwb4Wo0jXmapBufZlS0etnf3CMyl6LYbajK1lvLFsgrf01SJqKlde92tK+Y1MhmLWNySVtqKbyaOlic4XAaEdba9HniV/8Ah2i/RZCcgsK1PiN16Vp9lkZXegpZOmtKp/r4UXk2XqIGUNp6qqjIEMh24vblUvoKpg9bHhbWfUWhu2NjWhAT1se03IJXm609aZ3+Mgaaxs8fqF6ImsuRZPKmWCcWLAEG3ThM78uQDsCl1FZl12XgAKt/qNh905boNa/gNA7lWM8M1HJkaPsj8WmUIHMDRhcBjqiVscTS4k2AHJK0TvDcl7PefstN4Z0vTdIYaioDX1J+ku/hHstMdly5ZjOlfhTwxDpbG1uoNa6ptdjDwz/tNq/Vg24GfhD1moxvedr7tQD6qDmwJVOo5tXK7r1tZNNUBzWEN6+62lJLBDp7HRyDI4J4WBlr9v02Hwg5K954eR90bnbNRvtS9t64PnkLhx3UDAL3WV0rxHJHaGd12909jr45LFrgVOTVLlLBjwLJdU8FXvqARgoKok5T2FgCfBKXTlG1Dr3S6YpVIGkKGl4REhQ0iMGlGrUDKuOx9LxlrhyFmhJJTyuhnFnt/r7hbKU3SXWqEVMW5uJWZaf2T6JaCjmurw8EJLTzkel+CMEdijWTY5TYpZVfMRyMEdUtrZ5XDb5jiO10RNMLFK5Zd8xAOAqypZOHdlZBM+CRr43Frh1BXTGbgXHqq3NsUxGm0rxFNFI0yMZJ2PBCfjxLUy1MIZCBd4HPGV88Y4sNwtVobm1Bhff6XC6phlbdFsj6/rcpdRMuf4QspM/FgnmrTtNI3ONoss9u3mzRdVsTlcthMhJF1E80ygJhLiOVFvgPyZ2SpLhyqWtmndaNrnfAWpoPC7bB0/qPuncGm0tIOGheRq17P3McfGQoPD1VUEGT0jstRQ6DBTMBcBf3Rj6uGIWYBhL6rUybi6aYpZcuWQud8EIsOiV1Nexv0gJdWVxJNyk9VW+6OglN59QJ4cl81W938SWGrJPK884lbRhv4p3UlcOqieqFLt3CHfvatoRj6k91S6e+SUK6XGVRJNZEdjTOb4KM0vWHxzeW93CQST7RdDsqSKq90uV03vT6fT13mNGVY+Xd1WQ06vNgC5O4KoOAuUd7SuOhkjboOaI2ujGvDguXtuEBlJ5muHKFkOU3qIksnjtdaCCkOUHPwboqXF0FOcKkTyZXWY/w9X5rcNk5+UO2psOUz11jZIPV0cDhI9obhoz7p5jtDLLS2Sdz/SFW4WkHYr1jfVdyJhpxISTwBdPInu1612LKObcYRUdFdrScG2e6uNBI4XjbjjJsqSUKVkZTjw3ViGtETzZshx8oR+nVYP8AkSEHiwQwa+OQYLXtKM3LsL2+wwyCqpGMe71sx8o2joAC0kcrK+G9RNVSseMSMw8e62ulTiZw3chdM77SpzR0oEWcKIlsjWtABUSdsW1WpBgIZhKKjUzc3clVZXgX9ST1FcSSAV5sj0j2bU/5kDLX7r5SZ1QSclVS1FgcotodU1nulc9Vc8oWeqvfKBknJ6pMqpJoxbU3PKvFRjlJo3Eu5RQcbcoG2aRVIvyrXztLcpMJdvVeicu4K0o3QuaQXwgZpQvHy4Nyl1RUgEgH9ExLRb527Dc8IGKo3yk3xdA1k0lrXsCvKVxCWzppWpoqgi2U+o6k4uVkKWXsU7opeMpYa9tfTz3AyjGuuEho5sDKawyX6piaESNu1LaqLnCZhwIXEsbXi1lmZqoZZK6nF1oq2lIuQEgrW7bquJMmd1l4ERB7hJxYgI7WpPzWs+6ChbudlUnjmy9dN9R4TTT4XPYJDgNHKroqQSkSOsGtdlvdO6SMtaGtADe5GE0ATSwMdY2HHKPhgsw+kG4yqIYiACLD7YRvmiNot+vdXxpbFsNNtHqw1XNoqYEO8uMG1wS29lQyoEhySCAuvOdKSI7W5OclPKSxI6UQ1L6qAHzH2BaXYI/ROKWZws+J1j1t0QTQXtEY3NP8pvb7LiJ7qacg22E5sLfeyeVOtLFqbw31gk91EAwlw9PCibQMtUTOfe5QbnZRMjbXQcpAXlV6jiSWwQk0yk8nKCkflJaeR695cqi0kqB1yrGhK21kAtyu5ZQ0cql8gYMIOSYuOEbWXumJKKpvUl0Z/umdHY2Qg7cVNLK/6TYKqLTwMvyU8Y27VVI3aDhM2mR1ceXOGjhU05yr9ezVCyEgNrI66Jvs3pn2ITikk4SGncmlLJkKSkrTUcvGU3glwFmqWVNqebhNAp0yUKzzEujlwrfM90QXyuBCS6nSiRpLeUxL7ql7S4YC0umsfLdajkbWybgRY2C706mMx3A2YOq1niLRnVERkYz1DN0i06EwtMbw5rhy0jF+6vjdxy5Y6yMaRgDQwtYW2thHRABws24vxwhYGuDrHBtx3RjHNwD91SAvZI5rSC77Lt826MYsW4BsqiWtAt191TPlt8jqSU8LXQqG+Y4Em/Fzwi6MufLHIBgZAHUXSHzHPeTa4JTrSdpa11zdibG7pbGjp4h6iHc9eF7NEHbjc8KqB7ntay456dldN+WCW7XAcg8q0RqmnqhC0xyk3bwT1Ciqlqibbg37qI7DRRPwUun6qKLzL49KF03X5Qsiiiio5ar28KKJo1UT/sheoUUQZ3HymdHyooiEOIePsq6jhyiiZRjtZ/1KFi+pRRb9I/8AYbBz90zp/wB1FFLJSGlN0TWn5CiiaDR8X7q5qiiNK7byrolFEBc1P+U74WP1H/UlRRWwQzeN/wDrVn8Y/wD3VRRVibsfUz5XlT/klRRPCAmcBNtI4KiiOPpb4e0P1lXz8O+B/dRRXidLar/MUUURB//Z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60420" name="AutoShape 6" descr="data:image/jpeg;base64,/9j/4AAQSkZJRgABAQAAAQABAAD/2wBDAAkGBwgHBgkIBwgKCgkLDRYPDQwMDRsUFRAWIB0iIiAdHx8kKDQsJCYxJx8fLT0tMTU3Ojo6Iys/RD84QzQ5Ojf/2wBDAQoKCg0MDRoPDxo3JR8lNzc3Nzc3Nzc3Nzc3Nzc3Nzc3Nzc3Nzc3Nzc3Nzc3Nzc3Nzc3Nzc3Nzc3Nzc3Nzc3Nzf/wAARCADBAQUDASIAAhEBAxEB/8QAGwAAAgMBAQEAAAAAAAAAAAAABAUAAwYCAQf/xAA5EAABAwMDAgUCBAQGAgMAAAABAAIDBBEhBRIxQVEGEyJhcTKBFCORwUJiobEkMzRT0eEVUiVD8P/EABkBAAMBAQEAAAAAAAAAAAAAAAECAwAEBf/EACQRAQEAAgMAAQUBAAMAAAAAAAABAhEDITESBBMiQVEyFEKx/9oADAMBAAIRAxEAPwAiNyIaUHGcolhViL2lWAqlpVjVgXMKtaqGq5iLLmlWtVTSrAsy4cLoKtpXQKLLQV6CqwV0CsywFehVgrtpWZYF0CuAV7e9rfogC0FeEq6Gllk5G0e6tNMxmHZKnlzYxTHjyoMm/C6bG89LfKJJjjA2jJVMdSDUPYSLFlx9lK89/S2PB/TTRmbYp7+yZwjA+Et0eVsgnY0jAaf7pnEMcI45WzdTzx+OWldRJazR90rrnEk54R8+HZ5Susfkp4VzojJHV5cPoAytIgNIgbFTBwHqdklHBCsHrReByWgny2OHwjdUeWQEhLNNk81r43HIN0YwyUboCTyAkFW67iOy0ZbeEhZut9Mxwlz8Px+gHXDrrxjrSbgchSd1iq4XXKlF6dQziRgJ5CiXNcWjBUW+1KX5MaxyJjcgWu6q9jl1uQcxytYUIxyvY5ZhLVczhDNKuY5FhDSrAqA5WtIWZaCugf0VYK6BRZaCugVU0q9kMj/pb+uELZPWkt8eXXoPQIuDTXytLi8Y6BM6KgiiIcW57lSvNjPOzzjv7LqahmmsXDY3ueU0ipoaVlwLu/8AY8q2eZkTeiRajrDGXbdQz5LfVsOLfhvJUNbCHMPISer1ANv6khqNccGelws3BF0tn1ITXLXerqApXJ1YcWvWgk1Kw73zlLKvU5A4vjdZyUisLrZFui4fKHE5CS10Y4yNj4F1N0+qywSE+uE2v3Bv/wArdQuJc4G+Oq+S+E6h0PiagLGktdJtNugIIX1yNtnOXRw38XD9XJOToBqEmy5QboS5o3DKI1G3nNH8wRUsdhdXlci+kbthaPZWDlcQH0D2XX8SF9YFq9/w5IWfpqj8PUgn6TgrSak3dTkLIzNN3d7ow08a2L1R/ZZzWGeXKT3TfRZ/PpW35GCgfEce1ocEMo2F1kzdS708qmB9ypUv9JQtPJ67KWPrpvhqHY5UVTXYUVdJsfGVfGcoeM5RDFVziI0QwoZhVzXLAJaVaCqYWvlkayNpc5xsABkrUaV4d2DztStYZEQP9z+yGWUx9GY2lVHRz1LS9jdsY5e7AXk3l05sZmk+wTTWqyw8qGzWjAAFrLKVMh3XJ+11zXmy306sOHHXZrFURPNmyNv7myZxQ07InSTzNNhcNaefusgHtGVcyo2tLb3B6HIWvNlY32cZWtpqmnqKUyU4aC15B74VFNqDWVr45nWa9tmk9Cs7RVDaV0nlMDfM+qxNiuapxmttkIsb5Ub33VpJNxpqjVXUzWyREbmiz297I1uvQTUwmjdcEZF+CsNVNrCDtex+PVZ1v7pJPVV+nPe/yZfKdmRtrj5BQ8NMJk3Gp69hwBWZrdU3ZJ5SGo1lsrdzXY+UFJXBw5QtdGGMhnLWFzrjjqFDVRMbuYbu7ILT6es1BxZRQPmcOdowPk9Fr9H8GNAEurP3O58mM4Hyf+EcMMsi8nNhh6Q0hqa6UR0kL5HdQ0cfPZazTPDIa1r9RlL3f7UZsB8nqntNHS0kYigYyNg4awWCrk1GL8XHSwDfK/gDoqyceHvdc2XJy8nnUFUEMVLLFHSwtYNwO1gt+q2zRknukWn0YhaHvzI7kp3GfQ34Vfn8q5Mpon1MkTEjkFM7iSFru4S/U2/nHHKL05+6mDTy3Cb9bLVsRsbdFbcXVYFslRzvULLeleVbd0RusjVXbM5tuq2E4vCfhZDUSG1JCOJo70KrMFa6F59L8hNtdj8ykJ9lmZyWPbMz6mm61DpRVaUHjN2psp03lYGsfa6BgmtIi9S9L3g90na60gt3UJ66LemgZJccqIenO5l1FfSW2ZjeimO6pfE9FxXOACfhNUhjSmek6ZUalLsgZ6R9Tz9LUy8P+E5ahrKjUt0UJyIuHO+ewWzihhpYWw07Gxxt4aFLLk14aY/0LpOk0umR/ljdKR6pHcn4XGpVojYQDnsqtS1KOA7XHaO/RZ6trPO9RJIINje657XRhgqrpw8ucXXus9XTeo2P/SldXgP2+Z6hxfqEBUP3tvlp91O12YYO2z4tyvRU+6XveeDg91wyW+CcobNeOHUdQe6ubODm+UiZMQ7JRTJ74GPhMT4HJmDm26OIXNVJuIbcta4+qx5CAjl98rsy7hgoVpjov1HRKGsu6ECneesY5+RwhtJ8KtfVkahV7aduQ5gy729k1a+zjkq5stuqE6prvWoe0WoaVpVOKahiIa3kWsSe5Kqq/EMe0mSQW6MYf3SJ42y+YWB7bWIIVgFDIPVBDfs5gCbK5ZfsuPFjjdqq3xJLJdkXpb0AWy8A6Y4NdXVWZnjr/COyzWn6XS1dbEymo4nTXu3aSAPci9l9O0+mbQ0jIW2JAyR1KGM12Xny1PjBwICLgfeNvzZLDIjKV14gf5lXD1xZzpK9gJuR0Q2mzWqCw8OGPlH1bQ6PKRPeYagOGNrv6LoncTaG3KrLV62QPa1w4IUe8NS9wHUp/LKx2sjZOXDqVo56rcC1pSbVot8QcBkJ8YMKvqjTnw+8yafLC4/QTb4SSJ1xZNNCJZUyM6PanvgVl9cbtqJB7rPl9n3Wo8SxbKt47rHVBLZCFCzteXo/pJwYgolFLU7WEXUVpZpK72B02mnrqqOmpY3SSyGzWtC+reG/CtPpLGzVFpqvm/LWfH/KL8M+HKTQKTZCPMqHj82ZwyfYdgmr5Q0EjNvZQzz+XgzHTl7g3khKNS1BkLSC4D54XGo6iGucBc+ni/CyOp17nuN+vClarhhv11qtf5rg4cZ6pJNUuYHGF9u7Twh6qVwJ2uIz9kvklkucj7Ja6scXNTK2ocQRZ/Yn+y7e6SCLabyM6HqEM4tcfWCPdWNkIFi7cO6SuiQI2tje50W71N6EWNl4+QCzweOVxqVG2paJGHZKzIc3lJ3TVrXbHhlhi9uVo12e+ZfIK7jmyRdZ06hNE21muPRdDUpQMtF7dExflJ01bKlrWEk5AVjZgYWlpvcLHP1GZwsAAe6IpNUkj9Mli32QaZStSZiOq5MwuCDlJm6rE4XLkZQU2o6r/oaV5b/uP9Lf1PP2Q2f8YZMq7DJTHRoqnVZ/Jo4Q631SOHpZ8lEaV4La0CbV6gvAFzHGdrR8nk/0Wz0OHY0GCJsFG0WjY1tt/wDN8dkfjtHk5cZOhejaVBpcFowDK4fmSWy7/r2R7n+64c+wVD5Uzk7t3VpkCOoHgwE/zpFLUWCY6RPvppO7XhNh/ovJPxPJbFuVnNWPlznC0TnekWWb8SXa9rgunFzmely74Aw8t/su6yW0brchLIJjBHFOPosL27K7UJRs3tILXC901nbA6eqvUFru6OrId8GOLLNSVBbOHtOFqdPlbU0wB5st4LKOBjqCLYumemuAq43fZUazAYZjbqvNOefMYexTfoKp8Wxfm7u6wmoMs4r6P4sZeFrlgNRZe5ClYpjeiyKSwPCipd6XKIi+/wDmWYXC/wDZI9Wq3Quc0G5Ivnrb4+yKlqWRwEvLbOvz3WU1Cpc+Xc7eB0zdcuz449hNSqy97nmzbdjZJaifA9+6Lr3ixAO5pyEjncRfY67exWXiqped9xwhi73Ukeb/ALLy1xkYS1fF6vHBtuAoGkAEH9VXM8MGXfogrHjnBoN+Eor6iNoIbk+y6q5nPJDcDqUteDI70j0jj3W1E88/1Az9z3XJsu9tl0+O1iVw4lxs3jumSk/rlzhuCupIJquZsUDC97jhoXNJSyVdS2GBpfI82AX1jwj4Zi0+EOc0Omd9Tys29AfC3gmKPbPXgSyc7SPSP+VvoaSKniwGta0ZPYK+GOOGMucQ1rRck8BVytdVRl8jS2AD0MPLz3d+wQSuVtD08Z1GTe8EUjDhv+4ff2TcuDQBxZC0pEcTWDFlJJVi2drZJBZCSzqqaa18oGefBssaR3PUZtdMvD9TvFTGD/AHfoVm6icW5RXhestqnlk/5kbm/wBLp8P9NyT8a+hteHRMd0slGvt30peOiIo5y+hBdy24QzpRUtkiNrFdUjiB6VIKnSZYj9UfHwgoa/bC+lndlt9h9l1pcv4XVHwPIDZAWn56IbX6EsJLfq5BTxiySYh5sevVaTw3VgWaTysK6dwftccgpvplf5Ujc2yjrbbbPW6cSx7wMhI6QOD/AIKfxzCt08OBzbKSsjLJi21soT+AO8StDqFpPZYCtZcFb/xA7/49nwsLVC5IS6NKzszSHlRX1LfzFFtG2+kyOdOC1+b52HB5SiZrWbruFgTYO6I6V0cbicXPqb0PCU1r5BuJddjsi3RcLrkKdSeGE7cA9EknJJOB9kfXF7SS0+ntdK3m7jz+iO1scXJyeT917ixyoHBoubrh8u7ACx5qI94a3qUBMd5PQDlWzvt9RVG0yZOG9ktohJWmU7W4YOvdUSlseGj7o2W5wMIGdueQsShnB0huThVyGxDGDc44ACte4gbW3Wp8B+HzW1P4+eP8uM2jBHLup+yaEvRz4L8PfgoBPUM/xDwL3/h9ltm1EdG0YLnkXaxvJSjUa2LT4i1hDpLWACQs8RyiWR0/rmdw724suq/SZzj+5l44v+Xhlyfbx9bymnbWO3z2ayMi0V7+rue6NlqGOaRuCyVBU1la0GNjYYegDclMzTO2+txv8rj1a6dSejpKhrDyqXVIIwUoqqeUAmGoc09nZCWSahPSutVNIb/7jIRg6/jQTT45QMk1+qBFe2Vtw4H7qt9QO6bQOqiXlAxV7qOsiqGk3jeHKTzAg2KV1D73yjOqN7fW465jo3CJ12PaHtI4sUqGollbt3WFup5WX0DWHPoDSvfaWD6f5mf9LyrrAJvMDibHoV2zVm3DZq6anULSBtVCbEZxyj461mqae64AqIxke3dZak1QOgc0nH9lzRah+GrWysOAbEdx1CbRbXuq0e13msHpJz7JcyRzHc8LTVWwvNrOhfkH2SGupHQuLmC7Dx7IyBto/COqXndSSHDx6b904qGbJs918902pkpdSp5bGwkC+k1nqDHjqhfWV680mhYOlli6toytr4hNqJg9li6r6SbpZG2SVIHmKLyoP5hUW0bbV1soEjo9wO03APXrZJa2taxhYCdt7g82Ur64B77kDedzSkNTUPc43yF5z1McHVTUPcTkOBQ4Ljnb/VU+Y0EkmxUfUNOALn2R8PqrJHNHJyh5HyPxG23uVAHuOBYL2zgDdyW5bNMdKxFY7nG7u5VclzgKx5LsA56rl0dm/ugOgc+5jSSQgnAk3cmHkumeGtBdc2AGblfR/B/giCmiFdrMTZJnD0QPFwwe/ujO0s7MfXy2hpH11bDSwNvJK8NHsvrb2N0jTWUdHHt8tu0E/wAXumQ0XSI9TZXQ0kUU8YIBYLDPsmL6D/yjS0RgMaMOPUrt+muOGe8pt5/1fy5MNY3T5PqdVI55LySSivDmhvrqgVE4O3oE9rfCtRLX/msbGwHgG602m0MdJE1jRwFb6r6v7l+OPiP0n004sfnff/HtNSsgiDWCwAXk4Fsox5wl9S45XBXbANQBmyXVDA4EEAg90ZO4oGV3N0p4QV1FJATJRkjqYzwfjsgYtTuSx92vGC08haGU3BSPVdObUeuM7Jhw4fumgvHVId1Q0kl/ulQqZIZDDUDa8f1+FeJw4Xujsohsr4JWzQmz2/1HUJq2qZVQb4/uOxSMPXscr4JPMi6/U3o5X48tIck2atqHxGwOOy7/ABt+uUI2piqG3Bs7q08hDTu2XN10yfxzWtho2sNljNJORc5jPv2RRqrXZIAQF8wl1swyHygXFpwb4Wo0jXmapBufZlS0etnf3CMyl6LYbajK1lvLFsgrf01SJqKlde92tK+Y1MhmLWNySVtqKbyaOlic4XAaEdba9HniV/8Ah2i/RZCcgsK1PiN16Vp9lkZXegpZOmtKp/r4UXk2XqIGUNp6qqjIEMh24vblUvoKpg9bHhbWfUWhu2NjWhAT1se03IJXm609aZ3+Mgaaxs8fqF6ImsuRZPKmWCcWLAEG3ThM78uQDsCl1FZl12XgAKt/qNh905boNa/gNA7lWM8M1HJkaPsj8WmUIHMDRhcBjqiVscTS4k2AHJK0TvDcl7PefstN4Z0vTdIYaioDX1J+ku/hHstMdly5ZjOlfhTwxDpbG1uoNa6ptdjDwz/tNq/Vg24GfhD1moxvedr7tQD6qDmwJVOo5tXK7r1tZNNUBzWEN6+62lJLBDp7HRyDI4J4WBlr9v02Hwg5K954eR90bnbNRvtS9t64PnkLhx3UDAL3WV0rxHJHaGd12909jr45LFrgVOTVLlLBjwLJdU8FXvqARgoKok5T2FgCfBKXTlG1Dr3S6YpVIGkKGl4REhQ0iMGlGrUDKuOx9LxlrhyFmhJJTyuhnFnt/r7hbKU3SXWqEVMW5uJWZaf2T6JaCjmurw8EJLTzkel+CMEdijWTY5TYpZVfMRyMEdUtrZ5XDb5jiO10RNMLFK5Zd8xAOAqypZOHdlZBM+CRr43Frh1BXTGbgXHqq3NsUxGm0rxFNFI0yMZJ2PBCfjxLUy1MIZCBd4HPGV88Y4sNwtVobm1Bhff6XC6phlbdFsj6/rcpdRMuf4QspM/FgnmrTtNI3ONoss9u3mzRdVsTlcthMhJF1E80ygJhLiOVFvgPyZ2SpLhyqWtmndaNrnfAWpoPC7bB0/qPuncGm0tIOGheRq17P3McfGQoPD1VUEGT0jstRQ6DBTMBcBf3Rj6uGIWYBhL6rUybi6aYpZcuWQud8EIsOiV1Nexv0gJdWVxJNyk9VW+6OglN59QJ4cl81W938SWGrJPK884lbRhv4p3UlcOqieqFLt3CHfvatoRj6k91S6e+SUK6XGVRJNZEdjTOb4KM0vWHxzeW93CQST7RdDsqSKq90uV03vT6fT13mNGVY+Xd1WQ06vNgC5O4KoOAuUd7SuOhkjboOaI2ujGvDguXtuEBlJ5muHKFkOU3qIksnjtdaCCkOUHPwboqXF0FOcKkTyZXWY/w9X5rcNk5+UO2psOUz11jZIPV0cDhI9obhoz7p5jtDLLS2Sdz/SFW4WkHYr1jfVdyJhpxISTwBdPInu1612LKObcYRUdFdrScG2e6uNBI4XjbjjJsqSUKVkZTjw3ViGtETzZshx8oR+nVYP8AkSEHiwQwa+OQYLXtKM3LsL2+wwyCqpGMe71sx8o2joAC0kcrK+G9RNVSseMSMw8e62ulTiZw3chdM77SpzR0oEWcKIlsjWtABUSdsW1WpBgIZhKKjUzc3clVZXgX9ST1FcSSAV5sj0j2bU/5kDLX7r5SZ1QSclVS1FgcotodU1nulc9Vc8oWeqvfKBknJ6pMqpJoxbU3PKvFRjlJo3Eu5RQcbcoG2aRVIvyrXztLcpMJdvVeicu4K0o3QuaQXwgZpQvHy4Nyl1RUgEgH9ExLRb527Dc8IGKo3yk3xdA1k0lrXsCvKVxCWzppWpoqgi2U+o6k4uVkKWXsU7opeMpYa9tfTz3AyjGuuEho5sDKawyX6piaESNu1LaqLnCZhwIXEsbXi1lmZqoZZK6nF1oq2lIuQEgrW7bquJMmd1l4ERB7hJxYgI7WpPzWs+6ChbudlUnjmy9dN9R4TTT4XPYJDgNHKroqQSkSOsGtdlvdO6SMtaGtADe5GE0ATSwMdY2HHKPhgsw+kG4yqIYiACLD7YRvmiNot+vdXxpbFsNNtHqw1XNoqYEO8uMG1wS29lQyoEhySCAuvOdKSI7W5OclPKSxI6UQ1L6qAHzH2BaXYI/ROKWZws+J1j1t0QTQXtEY3NP8pvb7LiJ7qacg22E5sLfeyeVOtLFqbw31gk91EAwlw9PCibQMtUTOfe5QbnZRMjbXQcpAXlV6jiSWwQk0yk8nKCkflJaeR695cqi0kqB1yrGhK21kAtyu5ZQ0cql8gYMIOSYuOEbWXumJKKpvUl0Z/umdHY2Qg7cVNLK/6TYKqLTwMvyU8Y27VVI3aDhM2mR1ceXOGjhU05yr9ezVCyEgNrI66Jvs3pn2ITikk4SGncmlLJkKSkrTUcvGU3glwFmqWVNqebhNAp0yUKzzEujlwrfM90QXyuBCS6nSiRpLeUxL7ql7S4YC0umsfLdajkbWybgRY2C706mMx3A2YOq1niLRnVERkYz1DN0i06EwtMbw5rhy0jF+6vjdxy5Y6yMaRgDQwtYW2thHRABws24vxwhYGuDrHBtx3RjHNwD91SAvZI5rSC77Lt826MYsW4BsqiWtAt191TPlt8jqSU8LXQqG+Y4Em/Fzwi6MufLHIBgZAHUXSHzHPeTa4JTrSdpa11zdibG7pbGjp4h6iHc9eF7NEHbjc8KqB7ntay456dldN+WCW7XAcg8q0RqmnqhC0xyk3bwT1Ciqlqibbg37qI7DRRPwUun6qKLzL49KF03X5Qsiiiio5ar28KKJo1UT/sheoUUQZ3HymdHyooiEOIePsq6jhyiiZRjtZ/1KFi+pRRb9I/8AYbBz90zp/wB1FFLJSGlN0TWn5CiiaDR8X7q5qiiNK7byrolFEBc1P+U74WP1H/UlRRWwQzeN/wDrVn8Y/wD3VRRVibsfUz5XlT/klRRPCAmcBNtI4KiiOPpb4e0P1lXz8O+B/dRRXidLar/MUUURB//Z"/>
          <p:cNvSpPr>
            <a:spLocks noChangeAspect="1" noChangeArrowheads="1"/>
          </p:cNvSpPr>
          <p:nvPr/>
        </p:nvSpPr>
        <p:spPr bwMode="auto">
          <a:xfrm>
            <a:off x="190500" y="-2127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th-TH"/>
          </a:p>
        </p:txBody>
      </p:sp>
      <p:pic>
        <p:nvPicPr>
          <p:cNvPr id="60421" name="Picture 10" descr="http://t0.gstatic.com/images?q=tbn:ANd9GcSRFwWb78aSdKrO1q3ADGYpGjwwRobG1JLq9fLucKdwL2_hAaMI_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6611" y="2514600"/>
            <a:ext cx="4011613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195499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359150"/>
            <a:ext cx="9144000" cy="2057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dirty="0">
              <a:solidFill>
                <a:schemeClr val="bg1"/>
              </a:solidFill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043608" y="5325015"/>
            <a:ext cx="81003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แปลว่า...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buFont typeface="Arial" pitchFamily="34" charset="0"/>
              <a:buChar char="•"/>
            </a:pP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วัคซีนช่วยลดจำนวนผู้ป่วยได้ร้อยละ </a:t>
            </a:r>
            <a:r>
              <a:rPr lang="en-US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72 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ของจำนวนผู้ป่วยที่ควรจะเกิดขึ้น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ในกลุ่ม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ที่ไม่ได้รับวัคซีนหากคนกลุ่มนี้ทั้งหมดได้รับ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วัคซีน </a:t>
            </a:r>
          </a:p>
        </p:txBody>
      </p:sp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76200"/>
            <a:ext cx="7274768" cy="1143000"/>
          </a:xfrm>
        </p:spPr>
        <p:txBody>
          <a:bodyPr anchor="ctr">
            <a:normAutofit/>
          </a:bodyPr>
          <a:lstStyle/>
          <a:p>
            <a:r>
              <a:rPr lang="fr-FR" dirty="0" err="1">
                <a:cs typeface="Cordia New" pitchFamily="34" charset="-34"/>
              </a:rPr>
              <a:t>PFe</a:t>
            </a:r>
            <a:r>
              <a:rPr lang="fr-FR" dirty="0">
                <a:cs typeface="Cordia New" pitchFamily="34" charset="-34"/>
              </a:rPr>
              <a:t>: </a:t>
            </a:r>
            <a:r>
              <a:rPr lang="fr-FR" dirty="0" err="1">
                <a:cs typeface="Cordia New" pitchFamily="34" charset="-34"/>
              </a:rPr>
              <a:t>Mumps</a:t>
            </a:r>
            <a:r>
              <a:rPr lang="fr-FR" dirty="0">
                <a:cs typeface="Cordia New" pitchFamily="34" charset="-34"/>
              </a:rPr>
              <a:t> </a:t>
            </a:r>
            <a:r>
              <a:rPr lang="en-GB" dirty="0">
                <a:cs typeface="Cordia New" pitchFamily="34" charset="-34"/>
              </a:rPr>
              <a:t>Vaccine Study</a:t>
            </a:r>
          </a:p>
        </p:txBody>
      </p:sp>
      <p:graphicFrame>
        <p:nvGraphicFramePr>
          <p:cNvPr id="3891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9782646"/>
              </p:ext>
            </p:extLst>
          </p:nvPr>
        </p:nvGraphicFramePr>
        <p:xfrm>
          <a:off x="3635896" y="3356992"/>
          <a:ext cx="2058318" cy="720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2" name="Equation" r:id="rId4" imgW="1218960" imgH="393480" progId="Equation.3">
                  <p:embed/>
                </p:oleObj>
              </mc:Choice>
              <mc:Fallback>
                <p:oleObj name="Equation" r:id="rId4" imgW="12189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35896" y="3356992"/>
                        <a:ext cx="2058318" cy="720080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26185518"/>
              </p:ext>
            </p:extLst>
          </p:nvPr>
        </p:nvGraphicFramePr>
        <p:xfrm>
          <a:off x="1475656" y="3359150"/>
          <a:ext cx="1944216" cy="77164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3" name="Equation" r:id="rId6" imgW="749160" imgH="393480" progId="Equation.3">
                  <p:embed/>
                </p:oleObj>
              </mc:Choice>
              <mc:Fallback>
                <p:oleObj name="Equation" r:id="rId6" imgW="7491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3359150"/>
                        <a:ext cx="1944216" cy="771649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2024063" y="4719638"/>
            <a:ext cx="5214937" cy="46196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 b="1" dirty="0"/>
              <a:t>Vaccine Effectiveness </a:t>
            </a:r>
            <a:r>
              <a:rPr lang="en-US" sz="2400" dirty="0"/>
              <a:t>= 72%</a:t>
            </a:r>
            <a:endParaRPr lang="th-TH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2133600" y="4267200"/>
            <a:ext cx="67056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=  1 – RR  </a:t>
            </a:r>
            <a:r>
              <a:rPr lang="en-US" sz="2000" dirty="0" smtClean="0"/>
              <a:t>    </a:t>
            </a:r>
            <a:r>
              <a:rPr lang="en-US" sz="2000" dirty="0"/>
              <a:t>=  1 – 0.28  </a:t>
            </a:r>
            <a:r>
              <a:rPr lang="en-US" sz="2000" dirty="0" smtClean="0"/>
              <a:t>  </a:t>
            </a:r>
            <a:r>
              <a:rPr lang="en-US" sz="2000" dirty="0"/>
              <a:t>=  0.72 </a:t>
            </a:r>
            <a:endParaRPr lang="th-TH" sz="2000" dirty="0"/>
          </a:p>
        </p:txBody>
      </p:sp>
      <p:graphicFrame>
        <p:nvGraphicFramePr>
          <p:cNvPr id="410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57501974"/>
              </p:ext>
            </p:extLst>
          </p:nvPr>
        </p:nvGraphicFramePr>
        <p:xfrm>
          <a:off x="1043608" y="1066800"/>
          <a:ext cx="7338392" cy="221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9814" name="Document" r:id="rId8" imgW="7454604" imgH="4352748" progId="Word.Document.8">
                  <p:embed/>
                </p:oleObj>
              </mc:Choice>
              <mc:Fallback>
                <p:oleObj name="Document" r:id="rId8" imgW="7454604" imgH="435274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 b="46107"/>
                      <a:stretch>
                        <a:fillRect/>
                      </a:stretch>
                    </p:blipFill>
                    <p:spPr bwMode="auto">
                      <a:xfrm>
                        <a:off x="1043608" y="1066800"/>
                        <a:ext cx="7338392" cy="2211388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956376" y="6296744"/>
            <a:ext cx="1077888" cy="457200"/>
          </a:xfrm>
        </p:spPr>
        <p:txBody>
          <a:bodyPr/>
          <a:lstStyle/>
          <a:p>
            <a:pPr>
              <a:defRPr/>
            </a:pPr>
            <a:fld id="{7DE048A4-50C3-4883-A028-CCF1342A029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1381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7" grpId="0" animBg="1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9144576"/>
              </p:ext>
            </p:extLst>
          </p:nvPr>
        </p:nvGraphicFramePr>
        <p:xfrm>
          <a:off x="1187624" y="1143000"/>
          <a:ext cx="6899101" cy="2000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8" name="Documento" r:id="rId4" imgW="7458710" imgH="4362450" progId="Word.Document.8">
                  <p:embed/>
                </p:oleObj>
              </mc:Choice>
              <mc:Fallback>
                <p:oleObj name="Documento" r:id="rId4" imgW="7458710" imgH="4362450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46107"/>
                      <a:stretch>
                        <a:fillRect/>
                      </a:stretch>
                    </p:blipFill>
                    <p:spPr bwMode="auto">
                      <a:xfrm>
                        <a:off x="1187624" y="1143000"/>
                        <a:ext cx="6899101" cy="2000250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5128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76200"/>
            <a:ext cx="7346776" cy="1143000"/>
          </a:xfrm>
        </p:spPr>
        <p:txBody>
          <a:bodyPr anchor="ctr">
            <a:normAutofit/>
          </a:bodyPr>
          <a:lstStyle/>
          <a:p>
            <a:r>
              <a:rPr lang="fr-FR" dirty="0" err="1">
                <a:cs typeface="Cordia New" pitchFamily="34" charset="-34"/>
              </a:rPr>
              <a:t>PFe</a:t>
            </a:r>
            <a:r>
              <a:rPr lang="fr-FR" dirty="0">
                <a:cs typeface="Cordia New" pitchFamily="34" charset="-34"/>
              </a:rPr>
              <a:t>: </a:t>
            </a:r>
            <a:r>
              <a:rPr lang="fr-FR" dirty="0" err="1">
                <a:cs typeface="Cordia New" pitchFamily="34" charset="-34"/>
              </a:rPr>
              <a:t>Mumps</a:t>
            </a:r>
            <a:r>
              <a:rPr lang="fr-FR" dirty="0">
                <a:cs typeface="Cordia New" pitchFamily="34" charset="-34"/>
              </a:rPr>
              <a:t> </a:t>
            </a:r>
            <a:r>
              <a:rPr lang="en-GB" dirty="0">
                <a:cs typeface="Cordia New" pitchFamily="34" charset="-34"/>
              </a:rPr>
              <a:t>Vaccine Study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6553200" y="6327775"/>
            <a:ext cx="2133600" cy="365125"/>
          </a:xfrm>
        </p:spPr>
        <p:txBody>
          <a:bodyPr/>
          <a:lstStyle/>
          <a:p>
            <a:pPr>
              <a:defRPr/>
            </a:pPr>
            <a:fld id="{B856BC7B-71C8-4A58-AFAD-089CACFAB533}" type="slidenum">
              <a:rPr lang="th-TH" smtClean="0"/>
              <a:pPr>
                <a:defRPr/>
              </a:pPr>
              <a:t>18</a:t>
            </a:fld>
            <a:endParaRPr lang="th-TH"/>
          </a:p>
        </p:txBody>
      </p:sp>
      <p:grpSp>
        <p:nvGrpSpPr>
          <p:cNvPr id="11" name="Group 7"/>
          <p:cNvGrpSpPr>
            <a:grpSpLocks/>
          </p:cNvGrpSpPr>
          <p:nvPr/>
        </p:nvGrpSpPr>
        <p:grpSpPr bwMode="auto">
          <a:xfrm>
            <a:off x="1714500" y="3857625"/>
            <a:ext cx="5619750" cy="1357313"/>
            <a:chOff x="2500298" y="3352800"/>
            <a:chExt cx="5119702" cy="1290646"/>
          </a:xfrm>
        </p:grpSpPr>
        <p:sp>
          <p:nvSpPr>
            <p:cNvPr id="12" name="Rectangle 11"/>
            <p:cNvSpPr/>
            <p:nvPr/>
          </p:nvSpPr>
          <p:spPr>
            <a:xfrm>
              <a:off x="2500298" y="3352800"/>
              <a:ext cx="5119702" cy="129064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/>
            </a:p>
          </p:txBody>
        </p:sp>
        <p:graphicFrame>
          <p:nvGraphicFramePr>
            <p:cNvPr id="13" name="Object 3"/>
            <p:cNvGraphicFramePr>
              <a:graphicFrameLocks noChangeAspect="1"/>
            </p:cNvGraphicFramePr>
            <p:nvPr/>
          </p:nvGraphicFramePr>
          <p:xfrm>
            <a:off x="2696987" y="3476581"/>
            <a:ext cx="4720539" cy="96609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0799" name="Equation" r:id="rId6" imgW="39010320" imgH="11775960" progId="Equation.3">
                    <p:embed/>
                  </p:oleObj>
                </mc:Choice>
                <mc:Fallback>
                  <p:oleObj name="Equation" r:id="rId6" imgW="39010320" imgH="11775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grayscl/>
                          <a:biLevel thresh="50000"/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696987" y="3476581"/>
                          <a:ext cx="4720539" cy="966097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Rectangle 7"/>
          <p:cNvSpPr txBox="1">
            <a:spLocks noChangeArrowheads="1"/>
          </p:cNvSpPr>
          <p:nvPr/>
        </p:nvSpPr>
        <p:spPr bwMode="auto">
          <a:xfrm>
            <a:off x="1041201" y="3362126"/>
            <a:ext cx="7995295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cs typeface="Angsana New" pitchFamily="18" charset="-34"/>
              </a:rPr>
              <a:t>Expected number of </a:t>
            </a:r>
            <a:r>
              <a:rPr lang="en-US" sz="2000" b="1" dirty="0">
                <a:cs typeface="Angsana New" pitchFamily="18" charset="-34"/>
              </a:rPr>
              <a:t>cases among vaccinated if unvaccinated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dirty="0"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Angsana New" pitchFamily="18" charset="-3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Angsana New" pitchFamily="18" charset="-34"/>
            </a:endParaRPr>
          </a:p>
        </p:txBody>
      </p:sp>
      <p:sp>
        <p:nvSpPr>
          <p:cNvPr id="16" name="Text Box 12"/>
          <p:cNvSpPr txBox="1">
            <a:spLocks noChangeArrowheads="1"/>
          </p:cNvSpPr>
          <p:nvPr/>
        </p:nvSpPr>
        <p:spPr bwMode="auto">
          <a:xfrm>
            <a:off x="1187624" y="5410200"/>
            <a:ext cx="777686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buClr>
                <a:srgbClr val="FF0000"/>
              </a:buClr>
            </a:pPr>
            <a:r>
              <a:rPr lang="en-US" sz="1800" b="1" dirty="0"/>
              <a:t> </a:t>
            </a:r>
            <a:r>
              <a:rPr lang="en-US" sz="2000" b="1" dirty="0">
                <a:latin typeface="+mn-lt"/>
              </a:rPr>
              <a:t>Observed number of cases </a:t>
            </a:r>
            <a:r>
              <a:rPr lang="en-US" sz="2000" b="1" dirty="0" smtClean="0">
                <a:latin typeface="+mn-lt"/>
              </a:rPr>
              <a:t> </a:t>
            </a:r>
            <a:r>
              <a:rPr lang="en-US" sz="1800" b="1" dirty="0" smtClean="0"/>
              <a:t>= </a:t>
            </a:r>
            <a:r>
              <a:rPr lang="en-US" sz="1800" b="1" dirty="0"/>
              <a:t>150</a:t>
            </a:r>
            <a:endParaRPr lang="es-ES" sz="1800" dirty="0"/>
          </a:p>
        </p:txBody>
      </p:sp>
      <p:sp>
        <p:nvSpPr>
          <p:cNvPr id="17" name="Text Box 13"/>
          <p:cNvSpPr txBox="1">
            <a:spLocks noChangeArrowheads="1"/>
          </p:cNvSpPr>
          <p:nvPr/>
        </p:nvSpPr>
        <p:spPr bwMode="auto">
          <a:xfrm>
            <a:off x="1201911" y="5915025"/>
            <a:ext cx="776257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b="1" dirty="0" smtClean="0">
                <a:latin typeface="+mn-lt"/>
              </a:rPr>
              <a:t> Prevented number of cases </a:t>
            </a:r>
            <a:r>
              <a:rPr lang="en-US" sz="1800" b="1" dirty="0"/>
              <a:t>= 519 - 150   = 369 </a:t>
            </a:r>
            <a:r>
              <a:rPr lang="en-US" sz="1800" b="1" dirty="0" smtClean="0"/>
              <a:t> (</a:t>
            </a:r>
            <a:r>
              <a:rPr lang="en-US" sz="1800" b="1" dirty="0"/>
              <a:t>or 72% of 519)</a:t>
            </a:r>
            <a:endParaRPr lang="es-ES" sz="1800" b="1" dirty="0"/>
          </a:p>
        </p:txBody>
      </p:sp>
      <p:sp>
        <p:nvSpPr>
          <p:cNvPr id="18" name="Slide Number Placeholder 9"/>
          <p:cNvSpPr txBox="1">
            <a:spLocks/>
          </p:cNvSpPr>
          <p:nvPr/>
        </p:nvSpPr>
        <p:spPr>
          <a:xfrm>
            <a:off x="6705600" y="64801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B856BC7B-71C8-4A58-AFAD-089CACFAB533}" type="slidenum">
              <a:rPr kumimoji="0" lang="th-TH" sz="1200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Arial" pitchFamily="34" charset="0"/>
                <a:ea typeface="+mn-ea"/>
                <a:cs typeface="Angsana New" pitchFamily="18" charset="-34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th-TH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Arial" pitchFamily="34" charset="0"/>
              <a:ea typeface="+mn-ea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20889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build="p"/>
      <p:bldP spid="16" grpId="0"/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3359150"/>
            <a:ext cx="9144000" cy="2057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 dirty="0">
              <a:solidFill>
                <a:schemeClr val="bg1"/>
              </a:solidFill>
            </a:endParaRPr>
          </a:p>
        </p:txBody>
      </p:sp>
      <p:sp>
        <p:nvSpPr>
          <p:cNvPr id="10" name="TextBox 6"/>
          <p:cNvSpPr txBox="1">
            <a:spLocks noChangeArrowheads="1"/>
          </p:cNvSpPr>
          <p:nvPr/>
        </p:nvSpPr>
        <p:spPr bwMode="auto">
          <a:xfrm>
            <a:off x="1043608" y="5325015"/>
            <a:ext cx="8100392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แปลว่า...</a:t>
            </a:r>
            <a:endParaRPr lang="en-US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  <a:p>
            <a:pPr>
              <a:buFont typeface="Arial" pitchFamily="34" charset="0"/>
              <a:buChar char="•"/>
            </a:pP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หากประชากรกลุ่มนี้ (ที่มีความชุกของวัคซีน ร้อยละ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50)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ได้รับวัคซีนทุกคน วัคซีนจะช่วย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ลดจำนวน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ผู้ป่วยในประชากรนี้ได้</a:t>
            </a:r>
            <a:r>
              <a:rPr lang="th-TH" sz="2400" dirty="0">
                <a:latin typeface="TH SarabunPSK" panose="020B0500040200020003" pitchFamily="34" charset="-34"/>
                <a:cs typeface="TH SarabunPSK" panose="020B0500040200020003" pitchFamily="34" charset="-34"/>
              </a:rPr>
              <a:t>ร้อยละ </a:t>
            </a:r>
            <a:r>
              <a:rPr lang="en-US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36 </a:t>
            </a:r>
            <a:r>
              <a:rPr lang="th-TH" sz="2400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 </a:t>
            </a:r>
            <a:endParaRPr lang="th-TH" sz="2400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  <p:sp>
        <p:nvSpPr>
          <p:cNvPr id="4103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76200"/>
            <a:ext cx="7274768" cy="1143000"/>
          </a:xfrm>
        </p:spPr>
        <p:txBody>
          <a:bodyPr anchor="ctr">
            <a:normAutofit/>
          </a:bodyPr>
          <a:lstStyle/>
          <a:p>
            <a:r>
              <a:rPr lang="fr-FR" dirty="0" err="1" smtClean="0">
                <a:cs typeface="Cordia New" pitchFamily="34" charset="-34"/>
              </a:rPr>
              <a:t>PFp</a:t>
            </a:r>
            <a:r>
              <a:rPr lang="fr-FR" dirty="0" smtClean="0">
                <a:cs typeface="Cordia New" pitchFamily="34" charset="-34"/>
              </a:rPr>
              <a:t>: </a:t>
            </a:r>
            <a:r>
              <a:rPr lang="fr-FR" dirty="0" err="1">
                <a:cs typeface="Cordia New" pitchFamily="34" charset="-34"/>
              </a:rPr>
              <a:t>Mumps</a:t>
            </a:r>
            <a:r>
              <a:rPr lang="fr-FR" dirty="0">
                <a:cs typeface="Cordia New" pitchFamily="34" charset="-34"/>
              </a:rPr>
              <a:t> </a:t>
            </a:r>
            <a:r>
              <a:rPr lang="en-GB" dirty="0">
                <a:cs typeface="Cordia New" pitchFamily="34" charset="-34"/>
              </a:rPr>
              <a:t>Vaccine Study</a:t>
            </a:r>
          </a:p>
        </p:txBody>
      </p:sp>
      <p:graphicFrame>
        <p:nvGraphicFramePr>
          <p:cNvPr id="38917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48193903"/>
              </p:ext>
            </p:extLst>
          </p:nvPr>
        </p:nvGraphicFramePr>
        <p:xfrm>
          <a:off x="3719513" y="3357563"/>
          <a:ext cx="2203450" cy="719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7" name="Equation" r:id="rId4" imgW="1193760" imgH="393480" progId="Equation.3">
                  <p:embed/>
                </p:oleObj>
              </mc:Choice>
              <mc:Fallback>
                <p:oleObj name="Equation" r:id="rId4" imgW="1193760" imgH="39348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9513" y="3357563"/>
                        <a:ext cx="2203450" cy="719137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8919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7501778"/>
              </p:ext>
            </p:extLst>
          </p:nvPr>
        </p:nvGraphicFramePr>
        <p:xfrm>
          <a:off x="1676400" y="3308350"/>
          <a:ext cx="1903413" cy="11064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8" name="Equation" r:id="rId6" imgW="761760" imgH="583920" progId="Equation.3">
                  <p:embed/>
                </p:oleObj>
              </mc:Choice>
              <mc:Fallback>
                <p:oleObj name="Equation" r:id="rId6" imgW="761760" imgH="58392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76400" y="3308350"/>
                        <a:ext cx="1903413" cy="1106488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0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9350704"/>
              </p:ext>
            </p:extLst>
          </p:nvPr>
        </p:nvGraphicFramePr>
        <p:xfrm>
          <a:off x="1043608" y="1066800"/>
          <a:ext cx="7338392" cy="2211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859" name="Document" r:id="rId8" imgW="7466056" imgH="4357422" progId="Word.Document.8">
                  <p:embed/>
                </p:oleObj>
              </mc:Choice>
              <mc:Fallback>
                <p:oleObj name="Document" r:id="rId8" imgW="7466056" imgH="4357422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b="46107"/>
                      <a:stretch>
                        <a:fillRect/>
                      </a:stretch>
                    </p:blipFill>
                    <p:spPr bwMode="auto">
                      <a:xfrm>
                        <a:off x="1043608" y="1066800"/>
                        <a:ext cx="7338392" cy="2211388"/>
                      </a:xfrm>
                      <a:prstGeom prst="rect">
                        <a:avLst/>
                      </a:prstGeom>
                      <a:solidFill>
                        <a:srgbClr val="DDDDDD"/>
                      </a:solidFill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174632" y="6296744"/>
            <a:ext cx="861864" cy="457200"/>
          </a:xfrm>
        </p:spPr>
        <p:txBody>
          <a:bodyPr/>
          <a:lstStyle/>
          <a:p>
            <a:pPr>
              <a:defRPr/>
            </a:pPr>
            <a:fld id="{7DE048A4-50C3-4883-A028-CCF1342A0299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330896" y="4267200"/>
            <a:ext cx="6705600" cy="40011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/>
              <a:t>=  </a:t>
            </a:r>
            <a:r>
              <a:rPr lang="en-US" sz="2000" dirty="0" smtClean="0"/>
              <a:t>(301,545/600,200)(1 </a:t>
            </a:r>
            <a:r>
              <a:rPr lang="en-US" sz="2000" dirty="0"/>
              <a:t>– </a:t>
            </a:r>
            <a:r>
              <a:rPr lang="en-US" sz="2000" dirty="0" smtClean="0"/>
              <a:t>RR)  </a:t>
            </a:r>
            <a:r>
              <a:rPr lang="en-US" sz="2000" dirty="0"/>
              <a:t>=  </a:t>
            </a:r>
            <a:r>
              <a:rPr lang="en-US" sz="2000" dirty="0" smtClean="0"/>
              <a:t>0.5(1 </a:t>
            </a:r>
            <a:r>
              <a:rPr lang="en-US" sz="2000" dirty="0"/>
              <a:t>– </a:t>
            </a:r>
            <a:r>
              <a:rPr lang="en-US" sz="2000" dirty="0" smtClean="0"/>
              <a:t>0.28)   </a:t>
            </a:r>
            <a:r>
              <a:rPr lang="en-US" sz="2000" dirty="0"/>
              <a:t>=  </a:t>
            </a:r>
            <a:r>
              <a:rPr lang="en-US" sz="2000" dirty="0" smtClean="0"/>
              <a:t>0.36 </a:t>
            </a:r>
            <a:endParaRPr lang="th-TH" sz="2000" dirty="0"/>
          </a:p>
        </p:txBody>
      </p:sp>
    </p:spTree>
    <p:extLst>
      <p:ext uri="{BB962C8B-B14F-4D97-AF65-F5344CB8AC3E}">
        <p14:creationId xmlns:p14="http://schemas.microsoft.com/office/powerpoint/2010/main" val="269692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3" presetClass="entr" presetSubtype="1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เป้าหมายของการศึกษาทางระบาดวิทยา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187623" y="1370013"/>
            <a:ext cx="7497589" cy="14716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  <a:extLst/>
          </a:lstStyle>
          <a:p>
            <a:r>
              <a:rPr lang="en-US" sz="2400" dirty="0"/>
              <a:t>DESCRIBE</a:t>
            </a:r>
          </a:p>
          <a:p>
            <a:pPr lvl="1"/>
            <a:r>
              <a:rPr lang="th-TH" dirty="0"/>
              <a:t>มีผู้ป่วยด้วยโรคหัวใจหลอดเลือดมากน้อยเพียงใดในจังหวัดแห่งหนึ่ง</a:t>
            </a:r>
            <a:endParaRPr lang="en-US" dirty="0"/>
          </a:p>
          <a:p>
            <a:pPr lvl="1"/>
            <a:r>
              <a:rPr lang="th-TH" dirty="0"/>
              <a:t>ผู้ป่วยด้วยโรคหัวใจหลอดเลือดเป็นสัดส่วนเท่าไรในผู้หญิงและในผู้ชาย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115616" y="2761192"/>
            <a:ext cx="7572772" cy="1471613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>
              <a:defRPr lang="th-TH"/>
            </a:defPPr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</a:lstStyle>
          <a:p>
            <a:r>
              <a:rPr lang="en-US" sz="2400" dirty="0"/>
              <a:t>EXPLAIN</a:t>
            </a:r>
          </a:p>
          <a:p>
            <a:pPr lvl="1"/>
            <a:r>
              <a:rPr lang="th-TH" dirty="0"/>
              <a:t>ทำไมผู้ชายจึงป่วยด้วยโรคหัวใจหลอดเลือดมากกว่าผู้หญิง</a:t>
            </a:r>
            <a:endParaRPr lang="en-US" dirty="0"/>
          </a:p>
          <a:p>
            <a:pPr lvl="1"/>
            <a:r>
              <a:rPr lang="th-TH" dirty="0"/>
              <a:t>การสูบบุหรี่เพิ่มความเสี่ยงในการเป็นโรคหัวใจหลอดเลือดหรือไม่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115616" y="4189636"/>
            <a:ext cx="7497589" cy="1471612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th-TH"/>
            </a:defPPr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</a:lstStyle>
          <a:p>
            <a:r>
              <a:rPr lang="en-US" sz="2400" dirty="0"/>
              <a:t>PREDICT</a:t>
            </a:r>
          </a:p>
          <a:p>
            <a:pPr lvl="1"/>
            <a:r>
              <a:rPr lang="th-TH" dirty="0"/>
              <a:t>ถ้าสามารถรณรงค์ให้คนในชุมชนเลิกสูบบุหรี่ได้เป็นผลสำเร็จ จำนวนผู้ป่วยโรคหัวใจหลอดเลือดรายใหม่ในปีหน้าจะลดลงเป็นจำนวนเท่าไร</a:t>
            </a:r>
            <a:endParaRPr lang="en-US" dirty="0"/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71438" y="6572250"/>
            <a:ext cx="3000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>
                <a:solidFill>
                  <a:prstClr val="white"/>
                </a:solidFill>
              </a:rPr>
              <a:t>Source: Morgenstern, 2001 (modified)</a:t>
            </a:r>
            <a:endParaRPr lang="th-TH" sz="11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2532" y="1318860"/>
            <a:ext cx="4429125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</a:rPr>
              <a:t>Measure of Frequency</a:t>
            </a:r>
            <a:endParaRPr lang="th-TH" sz="2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9954" y="2746375"/>
            <a:ext cx="4429125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</a:rPr>
              <a:t>Measure of Association</a:t>
            </a:r>
            <a:endParaRPr lang="th-TH" sz="2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8" y="4127500"/>
            <a:ext cx="4429125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</a:rPr>
              <a:t>Measure of Impact</a:t>
            </a:r>
            <a:endParaRPr lang="th-TH" sz="2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06554" y="1507362"/>
            <a:ext cx="1071562" cy="15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19250" y="2916766"/>
            <a:ext cx="1071562" cy="15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68390" y="4340225"/>
            <a:ext cx="1071562" cy="15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D1CB5D-0E64-4CCF-B4F2-E7628E151654}" type="slidenum">
              <a:rPr lang="th-TH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th-TH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187623" y="5557986"/>
            <a:ext cx="7510290" cy="89535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defPPr>
              <a:defRPr lang="th-TH"/>
            </a:defPPr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</a:lstStyle>
          <a:p>
            <a:r>
              <a:rPr lang="en-US" sz="2600" dirty="0"/>
              <a:t>CONTROL</a:t>
            </a:r>
          </a:p>
          <a:p>
            <a:pPr lvl="1"/>
            <a:r>
              <a:rPr lang="th-TH" dirty="0"/>
              <a:t>มาตรการที่เหมาะสมสำหรับชุมชน (ภายใต้ข้อจำกัดต่างๆ) คืออะไร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6753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223" grpId="0"/>
      <p:bldP spid="8" grpId="0" animBg="1"/>
      <p:bldP spid="9" grpId="0" animBg="1"/>
      <p:bldP spid="10" grpId="0" animBg="1"/>
      <p:bldP spid="1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z="5400" dirty="0" smtClean="0">
                <a:latin typeface="AngsanaUPC" pitchFamily="18" charset="-34"/>
                <a:cs typeface="AngsanaUPC" pitchFamily="18" charset="-34"/>
              </a:rPr>
              <a:t>สรุป</a:t>
            </a:r>
            <a:endParaRPr lang="th-TH" dirty="0" smtClean="0">
              <a:latin typeface="AngsanaUPC" pitchFamily="18" charset="-34"/>
              <a:cs typeface="AngsanaUPC" pitchFamily="18" charset="-34"/>
            </a:endParaRPr>
          </a:p>
        </p:txBody>
      </p:sp>
      <p:sp>
        <p:nvSpPr>
          <p:cNvPr id="64515" name="Content Placeholder 2"/>
          <p:cNvSpPr>
            <a:spLocks noGrp="1"/>
          </p:cNvSpPr>
          <p:nvPr>
            <p:ph idx="1"/>
          </p:nvPr>
        </p:nvSpPr>
        <p:spPr>
          <a:xfrm>
            <a:off x="971600" y="1600200"/>
            <a:ext cx="7867600" cy="4525963"/>
          </a:xfrm>
        </p:spPr>
        <p:txBody>
          <a:bodyPr>
            <a:normAutofit fontScale="92500"/>
          </a:bodyPr>
          <a:lstStyle/>
          <a:p>
            <a:r>
              <a:rPr lang="th-TH" sz="3900" dirty="0" smtClean="0">
                <a:latin typeface="AngsanaUPC" pitchFamily="18" charset="-34"/>
                <a:cs typeface="AngsanaUPC" pitchFamily="18" charset="-34"/>
              </a:rPr>
              <a:t>เลือกวิธีการวัดที่เหมาะสมสำหรับข้อมูลระบาดวิทยา</a:t>
            </a:r>
          </a:p>
          <a:p>
            <a:r>
              <a:rPr lang="en-US" sz="4000" b="1" dirty="0" smtClean="0">
                <a:latin typeface="AngsanaUPC" pitchFamily="18" charset="-34"/>
                <a:cs typeface="AngsanaUPC" pitchFamily="18" charset="-34"/>
              </a:rPr>
              <a:t>Measure of frequency</a:t>
            </a:r>
          </a:p>
          <a:p>
            <a:pPr lvl="1"/>
            <a:r>
              <a:rPr lang="th-TH" dirty="0" smtClean="0">
                <a:latin typeface="AngsanaUPC" pitchFamily="18" charset="-34"/>
                <a:cs typeface="AngsanaUPC" pitchFamily="18" charset="-34"/>
              </a:rPr>
              <a:t>ใช้อัตราในการเปรียบเทียบขนาดของการเกิดโรคระหว่างกลุ่ม พื้นที่ และเวลา</a:t>
            </a:r>
          </a:p>
          <a:p>
            <a:r>
              <a:rPr lang="en-US" sz="4000" b="1" dirty="0" smtClean="0">
                <a:latin typeface="AngsanaUPC" pitchFamily="18" charset="-34"/>
                <a:cs typeface="AngsanaUPC" pitchFamily="18" charset="-34"/>
              </a:rPr>
              <a:t>Measure of association</a:t>
            </a:r>
          </a:p>
          <a:p>
            <a:pPr lvl="1"/>
            <a:r>
              <a:rPr lang="th-TH" dirty="0" smtClean="0">
                <a:latin typeface="AngsanaUPC" pitchFamily="18" charset="-34"/>
                <a:cs typeface="AngsanaUPC" pitchFamily="18" charset="-34"/>
              </a:rPr>
              <a:t>ใช้ตัววัดความสัมพันธ์ระหว่าง 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2 </a:t>
            </a:r>
            <a:r>
              <a:rPr lang="th-TH" dirty="0" smtClean="0">
                <a:latin typeface="AngsanaUPC" pitchFamily="18" charset="-34"/>
                <a:cs typeface="AngsanaUPC" pitchFamily="18" charset="-34"/>
              </a:rPr>
              <a:t>ตัวแปร ตามลักษณะของตัวแปรและชนิดของการศึกษา (</a:t>
            </a:r>
            <a:r>
              <a:rPr lang="en-US" dirty="0" smtClean="0">
                <a:latin typeface="AngsanaUPC" pitchFamily="18" charset="-34"/>
                <a:cs typeface="AngsanaUPC" pitchFamily="18" charset="-34"/>
              </a:rPr>
              <a:t>Study design</a:t>
            </a:r>
            <a:r>
              <a:rPr lang="th-TH" dirty="0" smtClean="0">
                <a:latin typeface="AngsanaUPC" pitchFamily="18" charset="-34"/>
                <a:cs typeface="AngsanaUPC" pitchFamily="18" charset="-34"/>
              </a:rPr>
              <a:t>)</a:t>
            </a:r>
          </a:p>
          <a:p>
            <a:r>
              <a:rPr lang="en-US" sz="4000" b="1" dirty="0" smtClean="0">
                <a:latin typeface="AngsanaUPC" pitchFamily="18" charset="-34"/>
                <a:cs typeface="AngsanaUPC" pitchFamily="18" charset="-34"/>
              </a:rPr>
              <a:t>Measure of impact</a:t>
            </a:r>
            <a:endParaRPr lang="th-TH" sz="4000" b="1" dirty="0" smtClean="0">
              <a:latin typeface="AngsanaUPC" pitchFamily="18" charset="-34"/>
              <a:cs typeface="AngsanaUPC" pitchFamily="18" charset="-34"/>
            </a:endParaRPr>
          </a:p>
          <a:p>
            <a:pPr lvl="1"/>
            <a:r>
              <a:rPr lang="th-TH" dirty="0" smtClean="0">
                <a:latin typeface="AngsanaUPC" pitchFamily="18" charset="-34"/>
                <a:cs typeface="AngsanaUPC" pitchFamily="18" charset="-34"/>
              </a:rPr>
              <a:t>การวัดผลกระทบของมาตรการสาธารณสุขช่วยในการตัดสินใจเลือกมาตรการ</a:t>
            </a:r>
          </a:p>
        </p:txBody>
      </p:sp>
    </p:spTree>
    <p:extLst>
      <p:ext uri="{BB962C8B-B14F-4D97-AF65-F5344CB8AC3E}">
        <p14:creationId xmlns:p14="http://schemas.microsoft.com/office/powerpoint/2010/main" val="3287674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82547197"/>
              </p:ext>
            </p:extLst>
          </p:nvPr>
        </p:nvGraphicFramePr>
        <p:xfrm>
          <a:off x="1043608" y="404664"/>
          <a:ext cx="7795592" cy="6096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6323" name="TextBox 2"/>
          <p:cNvSpPr txBox="1">
            <a:spLocks noChangeArrowheads="1"/>
          </p:cNvSpPr>
          <p:nvPr/>
        </p:nvSpPr>
        <p:spPr bwMode="auto">
          <a:xfrm>
            <a:off x="1187624" y="188640"/>
            <a:ext cx="3429000" cy="923330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spcBef>
                <a:spcPct val="0"/>
              </a:spcBef>
              <a:buNone/>
              <a:defRPr kumimoji="0" sz="54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AngsanaUPC" pitchFamily="18" charset="-34"/>
                <a:ea typeface="+mj-ea"/>
                <a:cs typeface="AngsanaUPC" pitchFamily="18" charset="-34"/>
              </a:defRPr>
            </a:lvl1pPr>
            <a:extLst/>
          </a:lstStyle>
          <a:p>
            <a:r>
              <a:rPr lang="en-US" dirty="0"/>
              <a:t>Summary</a:t>
            </a:r>
            <a:endParaRPr lang="th-T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527598-F951-44D3-9105-60B4433377E2}" type="slidenum">
              <a:rPr lang="th-TH" smtClean="0"/>
              <a:pPr>
                <a:defRPr/>
              </a:pPr>
              <a:t>21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1686115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9EAC4-B0AE-411F-B188-E2B8B0BEEA38}" type="slidenum">
              <a:rPr lang="en-US"/>
              <a:pPr/>
              <a:t>22</a:t>
            </a:fld>
            <a:endParaRPr lang="th-TH"/>
          </a:p>
        </p:txBody>
      </p:sp>
      <p:pic>
        <p:nvPicPr>
          <p:cNvPr id="58370" name="Picture 2" descr="love_is_in_the_ai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796925"/>
            <a:ext cx="7218363" cy="503713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D3106-4EDE-4210-887F-8CA9D7106089}" type="slidenum">
              <a:rPr lang="en-US" altLang="th-TH"/>
              <a:pPr/>
              <a:t>23</a:t>
            </a:fld>
            <a:endParaRPr lang="th-TH" altLang="th-TH"/>
          </a:p>
        </p:txBody>
      </p:sp>
      <p:graphicFrame>
        <p:nvGraphicFramePr>
          <p:cNvPr id="137273" name="Group 5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140612619"/>
              </p:ext>
            </p:extLst>
          </p:nvPr>
        </p:nvGraphicFramePr>
        <p:xfrm>
          <a:off x="1043609" y="2301875"/>
          <a:ext cx="7776863" cy="2190751"/>
        </p:xfrm>
        <a:graphic>
          <a:graphicData uri="http://schemas.openxmlformats.org/drawingml/2006/table">
            <a:tbl>
              <a:tblPr/>
              <a:tblGrid>
                <a:gridCol w="1513840"/>
                <a:gridCol w="1870535"/>
                <a:gridCol w="1440160"/>
                <a:gridCol w="1495319"/>
                <a:gridCol w="1457009"/>
              </a:tblGrid>
              <a:tr h="892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ANC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per 1,000 births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ratio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difference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EAF %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No ANC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4.08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Had ANC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2.75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reference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reference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reference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04800"/>
            <a:ext cx="7198568" cy="1143000"/>
          </a:xfrm>
        </p:spPr>
        <p:txBody>
          <a:bodyPr/>
          <a:lstStyle/>
          <a:p>
            <a:r>
              <a:rPr lang="en-US" altLang="th-TH" dirty="0"/>
              <a:t>Example </a:t>
            </a:r>
            <a:r>
              <a:rPr lang="en-US" altLang="th-TH" dirty="0" smtClean="0"/>
              <a:t>:</a:t>
            </a:r>
            <a:endParaRPr lang="th-TH" altLang="th-TH" dirty="0"/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1115616" y="1484313"/>
            <a:ext cx="78488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th-TH" sz="2400" b="1" dirty="0" smtClean="0"/>
              <a:t>The </a:t>
            </a:r>
            <a:r>
              <a:rPr lang="en-US" altLang="th-TH" sz="2400" b="1" dirty="0"/>
              <a:t>post-natal mortality of babies by ANC status</a:t>
            </a:r>
            <a:endParaRPr lang="th-TH" alt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23067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628463-2021-4225-82A0-33F7B802CAD0}" type="slidenum">
              <a:rPr lang="en-US" altLang="th-TH"/>
              <a:pPr/>
              <a:t>24</a:t>
            </a:fld>
            <a:endParaRPr lang="th-TH" altLang="th-TH"/>
          </a:p>
        </p:txBody>
      </p:sp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259632" y="304800"/>
            <a:ext cx="7198568" cy="1143000"/>
          </a:xfrm>
        </p:spPr>
        <p:txBody>
          <a:bodyPr/>
          <a:lstStyle/>
          <a:p>
            <a:r>
              <a:rPr lang="en-US" altLang="th-TH" dirty="0"/>
              <a:t>Example </a:t>
            </a:r>
            <a:r>
              <a:rPr lang="en-US" altLang="th-TH" dirty="0" smtClean="0"/>
              <a:t>:</a:t>
            </a:r>
            <a:endParaRPr lang="th-TH" altLang="th-TH" dirty="0"/>
          </a:p>
        </p:txBody>
      </p:sp>
      <p:graphicFrame>
        <p:nvGraphicFramePr>
          <p:cNvPr id="138284" name="Group 44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868965346"/>
              </p:ext>
            </p:extLst>
          </p:nvPr>
        </p:nvGraphicFramePr>
        <p:xfrm>
          <a:off x="998949" y="2348880"/>
          <a:ext cx="8082205" cy="2190751"/>
        </p:xfrm>
        <a:graphic>
          <a:graphicData uri="http://schemas.openxmlformats.org/drawingml/2006/table">
            <a:tbl>
              <a:tblPr/>
              <a:tblGrid>
                <a:gridCol w="1656080"/>
                <a:gridCol w="1778930"/>
                <a:gridCol w="1657388"/>
                <a:gridCol w="1575308"/>
                <a:gridCol w="1414499"/>
              </a:tblGrid>
              <a:tr h="89217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ANC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per 1,000 births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Prevalence of ANC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difference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PAF %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Population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3.55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60.15 %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4928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660066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Had ANC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660066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2.75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100 </a:t>
                      </a: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%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reference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reference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38278" name="Text Box 38"/>
          <p:cNvSpPr txBox="1">
            <a:spLocks noChangeArrowheads="1"/>
          </p:cNvSpPr>
          <p:nvPr/>
        </p:nvSpPr>
        <p:spPr bwMode="auto">
          <a:xfrm>
            <a:off x="1115616" y="1484313"/>
            <a:ext cx="784887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th-TH" sz="2400" b="1" dirty="0" smtClean="0"/>
              <a:t>The </a:t>
            </a:r>
            <a:r>
              <a:rPr lang="en-US" altLang="th-TH" sz="2400" b="1" dirty="0"/>
              <a:t>post-natal mortality of babies by ANC status</a:t>
            </a:r>
            <a:endParaRPr lang="th-TH" altLang="th-TH" sz="2400" b="1" dirty="0"/>
          </a:p>
        </p:txBody>
      </p:sp>
    </p:spTree>
    <p:extLst>
      <p:ext uri="{BB962C8B-B14F-4D97-AF65-F5344CB8AC3E}">
        <p14:creationId xmlns:p14="http://schemas.microsoft.com/office/powerpoint/2010/main" val="1832117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ชื่อเรื่อง 1"/>
          <p:cNvSpPr>
            <a:spLocks noGrp="1"/>
          </p:cNvSpPr>
          <p:nvPr>
            <p:ph type="title"/>
          </p:nvPr>
        </p:nvSpPr>
        <p:spPr>
          <a:xfrm>
            <a:off x="1146968" y="76200"/>
            <a:ext cx="7539831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th-TH" sz="3600" dirty="0" smtClean="0">
                <a:cs typeface="Angsana New" pitchFamily="18" charset="-34"/>
              </a:rPr>
              <a:t>Physical activity and obesity</a:t>
            </a:r>
            <a:endParaRPr lang="th-TH" altLang="th-TH" sz="3600" dirty="0" smtClean="0"/>
          </a:p>
        </p:txBody>
      </p:sp>
      <p:pic>
        <p:nvPicPr>
          <p:cNvPr id="3789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1388" y="1981200"/>
            <a:ext cx="8126412" cy="457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3" name="TextBox 4"/>
          <p:cNvSpPr txBox="1">
            <a:spLocks noChangeArrowheads="1"/>
          </p:cNvSpPr>
          <p:nvPr/>
        </p:nvSpPr>
        <p:spPr bwMode="auto">
          <a:xfrm>
            <a:off x="3276600" y="1371600"/>
            <a:ext cx="284263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Physical activity</a:t>
            </a:r>
            <a:endParaRPr lang="th-TH" b="1" dirty="0">
              <a:solidFill>
                <a:srgbClr val="FF0000"/>
              </a:solidFill>
            </a:endParaRPr>
          </a:p>
        </p:txBody>
      </p:sp>
      <p:sp>
        <p:nvSpPr>
          <p:cNvPr id="32774" name="TextBox 5"/>
          <p:cNvSpPr txBox="1">
            <a:spLocks noChangeArrowheads="1"/>
          </p:cNvSpPr>
          <p:nvPr/>
        </p:nvSpPr>
        <p:spPr bwMode="auto">
          <a:xfrm>
            <a:off x="76200" y="2362200"/>
            <a:ext cx="214153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rgbClr val="FF0000"/>
                </a:solidFill>
              </a:rPr>
              <a:t>Overweight</a:t>
            </a:r>
            <a:endParaRPr lang="th-TH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893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FFE848-F455-4775-A36B-C67C5C884C16}" type="slidenum">
              <a:rPr lang="en-US" altLang="th-TH"/>
              <a:pPr/>
              <a:t>26</a:t>
            </a:fld>
            <a:endParaRPr lang="th-TH" altLang="th-TH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title"/>
          </p:nvPr>
        </p:nvSpPr>
        <p:spPr>
          <a:xfrm>
            <a:off x="1187623" y="188913"/>
            <a:ext cx="7510289" cy="863600"/>
          </a:xfrm>
        </p:spPr>
        <p:txBody>
          <a:bodyPr/>
          <a:lstStyle/>
          <a:p>
            <a:r>
              <a:rPr lang="en-US" altLang="th-TH" sz="3200" dirty="0"/>
              <a:t>Example : Population in one province</a:t>
            </a:r>
            <a:endParaRPr lang="th-TH" altLang="th-TH" sz="3200" dirty="0"/>
          </a:p>
        </p:txBody>
      </p:sp>
      <p:graphicFrame>
        <p:nvGraphicFramePr>
          <p:cNvPr id="109863" name="Group 295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41131519"/>
              </p:ext>
            </p:extLst>
          </p:nvPr>
        </p:nvGraphicFramePr>
        <p:xfrm>
          <a:off x="12700" y="1193304"/>
          <a:ext cx="9144000" cy="4755976"/>
        </p:xfrm>
        <a:graphic>
          <a:graphicData uri="http://schemas.openxmlformats.org/drawingml/2006/table">
            <a:tbl>
              <a:tblPr/>
              <a:tblGrid>
                <a:gridCol w="2916238"/>
                <a:gridCol w="1295400"/>
                <a:gridCol w="936625"/>
                <a:gridCol w="1511300"/>
                <a:gridCol w="1008062"/>
                <a:gridCol w="1476375"/>
              </a:tblGrid>
              <a:tr h="50482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No. of people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Lung CA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grid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CHD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</a:tr>
              <a:tr h="431279"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th-TH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Cases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</a:t>
                      </a:r>
                      <a:r>
                        <a:rPr kumimoji="0" lang="en-US" altLang="th-T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(/10</a:t>
                      </a:r>
                      <a:r>
                        <a:rPr kumimoji="0" lang="en-US" altLang="th-TH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5</a:t>
                      </a:r>
                      <a:r>
                        <a:rPr kumimoji="0" lang="en-US" altLang="th-T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)</a:t>
                      </a:r>
                      <a:endParaRPr kumimoji="0" lang="th-TH" altLang="th-TH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Cases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</a:t>
                      </a:r>
                      <a:r>
                        <a:rPr kumimoji="0" lang="en-US" altLang="th-T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(/10</a:t>
                      </a:r>
                      <a:r>
                        <a:rPr kumimoji="0" lang="en-US" altLang="th-TH" sz="20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5</a:t>
                      </a:r>
                      <a:r>
                        <a:rPr kumimoji="0" lang="en-US" altLang="th-TH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)</a:t>
                      </a:r>
                      <a:endParaRPr kumimoji="0" lang="th-TH" altLang="th-TH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8135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Smokers 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70,000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60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85.7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250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357.1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708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Non smokers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150,000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10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6.7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250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166.7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48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Total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587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difference (RD)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3000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0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Risk ratio (RR)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204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AFe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689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AFp</a:t>
                      </a: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53752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th-TH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3">
                              <a:lumMod val="50000"/>
                            </a:schemeClr>
                          </a:solidFill>
                          <a:effectLst/>
                          <a:latin typeface="Times New Roman" pitchFamily="18" charset="0"/>
                          <a:cs typeface="Angsana New" pitchFamily="18" charset="-34"/>
                        </a:rPr>
                        <a:t>No. of case reduction</a:t>
                      </a: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defRPr sz="2400" b="1">
                          <a:solidFill>
                            <a:srgbClr val="CCFF99"/>
                          </a:solidFill>
                          <a:latin typeface="Times New Roman" pitchFamily="18" charset="0"/>
                          <a:cs typeface="Angsana New" pitchFamily="18" charset="-34"/>
                        </a:defRPr>
                      </a:lvl1pPr>
                      <a:lvl2pPr>
                        <a:spcBef>
                          <a:spcPct val="20000"/>
                        </a:spcBef>
                        <a:buSzPct val="50000"/>
                        <a:defRPr sz="2000" b="1">
                          <a:solidFill>
                            <a:srgbClr val="FFCC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tx1"/>
                        </a:buClr>
                        <a:defRPr b="1">
                          <a:solidFill>
                            <a:srgbClr val="FFFFFF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3pPr>
                      <a:lvl4pPr>
                        <a:spcBef>
                          <a:spcPct val="20000"/>
                        </a:spcBef>
                        <a:buSzPct val="50000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folHlink"/>
                        </a:buClr>
                        <a:buSzPct val="50000"/>
                        <a:buFont typeface="Wingdings" pitchFamily="2" charset="2"/>
                        <a:defRPr sz="1600" b="1">
                          <a:solidFill>
                            <a:schemeClr val="tx1"/>
                          </a:solidFill>
                          <a:latin typeface="Arial" pitchFamily="34" charset="0"/>
                          <a:cs typeface="Angsana New" pitchFamily="18" charset="-34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50000"/>
                        <a:buFont typeface="Wingdings" pitchFamily="2" charset="2"/>
                        <a:buNone/>
                        <a:tabLst/>
                      </a:pPr>
                      <a:endParaRPr kumimoji="0" lang="th-TH" altLang="th-TH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accent3">
                            <a:lumMod val="50000"/>
                          </a:schemeClr>
                        </a:solidFill>
                        <a:effectLst/>
                        <a:latin typeface="Times New Roman" pitchFamily="18" charset="0"/>
                        <a:cs typeface="Angsana New" pitchFamily="18" charset="-34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9843" name="Text Box 275"/>
          <p:cNvSpPr txBox="1">
            <a:spLocks noChangeArrowheads="1"/>
          </p:cNvSpPr>
          <p:nvPr/>
        </p:nvSpPr>
        <p:spPr bwMode="auto">
          <a:xfrm>
            <a:off x="3203575" y="5229225"/>
            <a:ext cx="108108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th-TH" altLang="th-TH"/>
          </a:p>
        </p:txBody>
      </p:sp>
    </p:spTree>
    <p:extLst>
      <p:ext uri="{BB962C8B-B14F-4D97-AF65-F5344CB8AC3E}">
        <p14:creationId xmlns:p14="http://schemas.microsoft.com/office/powerpoint/2010/main" val="3210820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04800"/>
            <a:ext cx="7126560" cy="1143000"/>
          </a:xfrm>
        </p:spPr>
        <p:txBody>
          <a:bodyPr>
            <a:noAutofit/>
          </a:bodyPr>
          <a:lstStyle/>
          <a:p>
            <a:r>
              <a:rPr lang="th-TH" sz="4000" dirty="0" smtClean="0">
                <a:effectLst/>
              </a:rPr>
              <a:t>ปัจจัยเสี่ยงต่อการเป็นมะเร็งเต้านม</a:t>
            </a:r>
            <a:r>
              <a:rPr lang="en-US" sz="4000" dirty="0">
                <a:effectLst/>
              </a:rPr>
              <a:t> </a:t>
            </a:r>
            <a:endParaRPr lang="th-TH" sz="40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228963440"/>
              </p:ext>
            </p:extLst>
          </p:nvPr>
        </p:nvGraphicFramePr>
        <p:xfrm>
          <a:off x="1259631" y="1676400"/>
          <a:ext cx="7704857" cy="3705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9"/>
                <a:gridCol w="1008112"/>
                <a:gridCol w="2304256"/>
              </a:tblGrid>
              <a:tr h="55214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Risk factor</a:t>
                      </a:r>
                      <a:endParaRPr lang="th-TH" sz="28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RR</a:t>
                      </a:r>
                      <a:endParaRPr lang="th-TH" sz="28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Source</a:t>
                      </a:r>
                      <a:endParaRPr lang="th-TH" sz="28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อายุเมื่อมีประจำเดือนครั้งแรก 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&lt;12 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ปี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1.2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Gail et al., 1989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อายุเมื่อตั้งครรภ์แรก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ไม่เคยตั้งครรภ์ </a:t>
                      </a:r>
                      <a:r>
                        <a:rPr lang="en-US" sz="2800" u="sng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 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ปี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1.9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Gail et al., 1989;</a:t>
                      </a:r>
                    </a:p>
                    <a:p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NCI, 2003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ประวัติมะเร็งเต้านมใน</a:t>
                      </a:r>
                      <a:r>
                        <a:rPr lang="th-TH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en-US" sz="2800" baseline="300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degree relatives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2.6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Gail et al., 1989</a:t>
                      </a:r>
                      <a:endParaRPr lang="th-TH" sz="2800" dirty="0" smtClean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BMI 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ภายหลังหมดประจำเดือน 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&gt;27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1.3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err="1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Colditz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et al., 2000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ดื่มแอลกอฮอล์</a:t>
                      </a:r>
                      <a:r>
                        <a:rPr lang="th-TH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&gt;1 </a:t>
                      </a:r>
                      <a:r>
                        <a:rPr lang="th-TH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แก้วต่อวัน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1.4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err="1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Colditz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et al., 2000</a:t>
                      </a:r>
                      <a:endParaRPr lang="th-TH" sz="2800" dirty="0" smtClean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872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04800"/>
            <a:ext cx="7126560" cy="1143000"/>
          </a:xfrm>
        </p:spPr>
        <p:txBody>
          <a:bodyPr>
            <a:noAutofit/>
          </a:bodyPr>
          <a:lstStyle/>
          <a:p>
            <a:r>
              <a:rPr lang="th-TH" sz="4000" dirty="0" smtClean="0">
                <a:effectLst/>
              </a:rPr>
              <a:t>ความชุกของปัจจัยเสี่ยงในประชากร</a:t>
            </a:r>
            <a:r>
              <a:rPr lang="en-US" sz="4000" dirty="0">
                <a:effectLst/>
              </a:rPr>
              <a:t> </a:t>
            </a:r>
            <a:endParaRPr lang="th-TH" sz="40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019469613"/>
              </p:ext>
            </p:extLst>
          </p:nvPr>
        </p:nvGraphicFramePr>
        <p:xfrm>
          <a:off x="1115617" y="1676400"/>
          <a:ext cx="7504160" cy="33128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1430"/>
                <a:gridCol w="1335405"/>
                <a:gridCol w="2347325"/>
              </a:tblGrid>
              <a:tr h="552142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Risk factor</a:t>
                      </a:r>
                      <a:endParaRPr lang="th-TH" sz="2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Prevalence</a:t>
                      </a:r>
                      <a:endParaRPr lang="th-TH" sz="2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Source</a:t>
                      </a:r>
                      <a:endParaRPr lang="th-TH" sz="24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อายุเมื่อมีประจำเดือนครั้งแรก </a:t>
                      </a:r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&lt;12 </a:t>
                      </a:r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ปี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0.15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Gail et al., 1989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อายุเมื่อตั้งครรภ์แรก</a:t>
                      </a:r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ไม่เคยตั้งครรภ์ </a:t>
                      </a:r>
                      <a:r>
                        <a:rPr lang="en-US" sz="2400" u="sng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 </a:t>
                      </a:r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ปี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0.31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Erdmann et al., 2003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ประวัติมะเร็งเต้านมใน</a:t>
                      </a:r>
                      <a:r>
                        <a:rPr lang="th-TH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en-US" sz="2400" baseline="300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</a:t>
                      </a:r>
                      <a:r>
                        <a:rPr lang="en-US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degree relatives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0.097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McDonald et al., 2004</a:t>
                      </a:r>
                      <a:endParaRPr lang="th-TH" sz="2400" dirty="0" smtClean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BMI </a:t>
                      </a:r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ภายหลังหมดประจำเดือน </a:t>
                      </a:r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&gt;27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0.37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NCHS, </a:t>
                      </a:r>
                      <a:r>
                        <a:rPr lang="en-US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2000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ดื่มแอลกอฮอล์</a:t>
                      </a:r>
                      <a:r>
                        <a:rPr lang="th-TH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&gt;1 </a:t>
                      </a:r>
                      <a:r>
                        <a:rPr lang="th-TH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แก้วต่อวัน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0.07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NCHS, </a:t>
                      </a:r>
                      <a:r>
                        <a:rPr lang="en-US" sz="24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2000</a:t>
                      </a:r>
                      <a:endParaRPr lang="th-TH" sz="24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507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1640" y="304800"/>
            <a:ext cx="7416824" cy="1143000"/>
          </a:xfrm>
        </p:spPr>
        <p:txBody>
          <a:bodyPr>
            <a:noAutofit/>
          </a:bodyPr>
          <a:lstStyle/>
          <a:p>
            <a:r>
              <a:rPr lang="en-US" sz="2800" dirty="0">
                <a:cs typeface="Cordia New" pitchFamily="34" charset="-34"/>
              </a:rPr>
              <a:t>Attributable Fraction among Population (</a:t>
            </a:r>
            <a:r>
              <a:rPr lang="en-US" sz="2800" dirty="0" err="1">
                <a:cs typeface="Cordia New" pitchFamily="34" charset="-34"/>
              </a:rPr>
              <a:t>AFp</a:t>
            </a:r>
            <a:r>
              <a:rPr lang="en-US" sz="2800" dirty="0">
                <a:cs typeface="Cordia New" pitchFamily="34" charset="-34"/>
              </a:rPr>
              <a:t>)</a:t>
            </a:r>
            <a:r>
              <a:rPr lang="en-US" sz="2800" dirty="0">
                <a:effectLst/>
              </a:rPr>
              <a:t> </a:t>
            </a:r>
            <a:endParaRPr lang="th-TH" sz="2800" dirty="0"/>
          </a:p>
        </p:txBody>
      </p:sp>
      <p:graphicFrame>
        <p:nvGraphicFramePr>
          <p:cNvPr id="4" name="Table Placeholder 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2896079937"/>
              </p:ext>
            </p:extLst>
          </p:nvPr>
        </p:nvGraphicFramePr>
        <p:xfrm>
          <a:off x="1259631" y="1676400"/>
          <a:ext cx="7704857" cy="370559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92489"/>
                <a:gridCol w="1008112"/>
                <a:gridCol w="2304256"/>
              </a:tblGrid>
              <a:tr h="552142"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Risk factor</a:t>
                      </a:r>
                      <a:endParaRPr lang="th-TH" sz="28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err="1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AFp</a:t>
                      </a:r>
                      <a:endParaRPr lang="en-US" sz="2800" dirty="0" smtClean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(%)</a:t>
                      </a:r>
                      <a:endParaRPr lang="th-TH" sz="28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Number</a:t>
                      </a:r>
                      <a:r>
                        <a:rPr lang="en-US" sz="2800" baseline="0" dirty="0" smtClean="0">
                          <a:solidFill>
                            <a:schemeClr val="tx1"/>
                          </a:solidFill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of case reduction</a:t>
                      </a:r>
                      <a:endParaRPr lang="th-TH" sz="2800" dirty="0">
                        <a:solidFill>
                          <a:schemeClr val="tx1"/>
                        </a:solidFill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อายุเมื่อมีประจำเดือนครั้งแรก 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&lt;12 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ปี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อายุเมื่อตั้งครรภ์แรก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/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ไม่เคยตั้งครรภ์ </a:t>
                      </a:r>
                      <a:r>
                        <a:rPr lang="en-US" sz="2800" u="sng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30 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ปี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ประวัติมะเร็งเต้านมใน</a:t>
                      </a:r>
                      <a:r>
                        <a:rPr lang="th-TH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1</a:t>
                      </a:r>
                      <a:r>
                        <a:rPr lang="en-US" sz="2800" baseline="300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st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degree relatives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800" dirty="0" smtClean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BMI </a:t>
                      </a:r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ภายหลังหมดประจำเดือน </a:t>
                      </a:r>
                      <a:r>
                        <a:rPr lang="en-US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&gt;27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52142">
                <a:tc>
                  <a:txBody>
                    <a:bodyPr/>
                    <a:lstStyle/>
                    <a:p>
                      <a:r>
                        <a:rPr lang="th-TH" sz="280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ดื่มแอลกอฮอล์</a:t>
                      </a:r>
                      <a:r>
                        <a:rPr lang="th-TH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 </a:t>
                      </a:r>
                      <a:r>
                        <a:rPr lang="en-US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&gt;1 </a:t>
                      </a:r>
                      <a:r>
                        <a:rPr lang="th-TH" sz="2800" baseline="0" dirty="0" smtClean="0">
                          <a:latin typeface="TH SarabunPSK" panose="020B0500040200020003" pitchFamily="34" charset="-34"/>
                          <a:cs typeface="TH SarabunPSK" panose="020B0500040200020003" pitchFamily="34" charset="-34"/>
                        </a:rPr>
                        <a:t>แก้วต่อวัน</a:t>
                      </a:r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th-TH" sz="2800" dirty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th-TH" sz="2800" dirty="0" smtClean="0">
                        <a:latin typeface="TH SarabunPSK" panose="020B0500040200020003" pitchFamily="34" charset="-34"/>
                        <a:cs typeface="TH SarabunPSK" panose="020B0500040200020003" pitchFamily="34" charset="-34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91680" y="5949280"/>
            <a:ext cx="55446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มีรายงานจำนวนผู้ป่วยมะเร็งเต้านม </a:t>
            </a:r>
            <a:r>
              <a:rPr lang="en-US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1,000 </a:t>
            </a:r>
            <a:r>
              <a:rPr lang="th-TH" dirty="0" smtClean="0">
                <a:latin typeface="TH SarabunPSK" panose="020B0500040200020003" pitchFamily="34" charset="-34"/>
                <a:cs typeface="TH SarabunPSK" panose="020B0500040200020003" pitchFamily="34" charset="-34"/>
              </a:rPr>
              <a:t>ราย</a:t>
            </a:r>
            <a:endParaRPr lang="th-TH" dirty="0">
              <a:latin typeface="TH SarabunPSK" panose="020B0500040200020003" pitchFamily="34" charset="-34"/>
              <a:cs typeface="TH SarabunPSK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652398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ชื่อเรื่อง 1"/>
          <p:cNvSpPr>
            <a:spLocks noGrp="1"/>
          </p:cNvSpPr>
          <p:nvPr>
            <p:ph type="title"/>
          </p:nvPr>
        </p:nvSpPr>
        <p:spPr>
          <a:xfrm>
            <a:off x="1259632" y="152400"/>
            <a:ext cx="7655768" cy="1143000"/>
          </a:xfrm>
        </p:spPr>
        <p:txBody>
          <a:bodyPr/>
          <a:lstStyle/>
          <a:p>
            <a:pPr eaLnBrk="1" hangingPunct="1"/>
            <a:r>
              <a:rPr lang="th-TH" sz="3600" dirty="0" smtClean="0">
                <a:cs typeface="Angsana New" pitchFamily="18" charset="-34"/>
              </a:rPr>
              <a:t>ชนิดของการวัดทางระบาดวิทยา</a:t>
            </a:r>
            <a:endParaRPr lang="th-TH" sz="3600" dirty="0" smtClean="0"/>
          </a:p>
        </p:txBody>
      </p:sp>
      <p:sp>
        <p:nvSpPr>
          <p:cNvPr id="3075" name="ตัวยึดเนื้อหา 2"/>
          <p:cNvSpPr>
            <a:spLocks noGrp="1"/>
          </p:cNvSpPr>
          <p:nvPr>
            <p:ph idx="1"/>
          </p:nvPr>
        </p:nvSpPr>
        <p:spPr>
          <a:xfrm>
            <a:off x="990600" y="1371600"/>
            <a:ext cx="7467600" cy="5029200"/>
          </a:xfrm>
        </p:spPr>
        <p:txBody>
          <a:bodyPr rtlCol="0"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cs typeface="Cordia New" pitchFamily="34" charset="-34"/>
              </a:rPr>
              <a:t>Measure of frequency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วัด</a:t>
            </a:r>
            <a:r>
              <a:rPr lang="th-TH" u="sng" dirty="0" smtClean="0"/>
              <a:t>ขนาด</a:t>
            </a:r>
            <a:r>
              <a:rPr lang="th-TH" dirty="0" smtClean="0"/>
              <a:t>ของโรคหรือภาวะทางสุขภาพ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เช่น ผู้ป่วยโรคความดันโลหิตสูงในจังหวัด ก มีจำนวนเท่าใดในปี </a:t>
            </a:r>
            <a:r>
              <a:rPr lang="en-US" dirty="0" smtClean="0"/>
              <a:t>2557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cs typeface="Cordia New" pitchFamily="34" charset="-34"/>
              </a:rPr>
              <a:t>Measure of association</a:t>
            </a:r>
            <a:endParaRPr lang="th-TH" dirty="0" smtClean="0">
              <a:cs typeface="Cordia New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การวัด</a:t>
            </a:r>
            <a:r>
              <a:rPr lang="th-TH" u="sng" dirty="0" smtClean="0"/>
              <a:t>ความสัมพันธ์</a:t>
            </a:r>
            <a:r>
              <a:rPr lang="th-TH" dirty="0" smtClean="0"/>
              <a:t>ระหว่าง </a:t>
            </a:r>
            <a:r>
              <a:rPr lang="en-US" dirty="0" smtClean="0">
                <a:cs typeface="Angsana New" pitchFamily="18" charset="-34"/>
              </a:rPr>
              <a:t>“</a:t>
            </a:r>
            <a:r>
              <a:rPr lang="th-TH" dirty="0" smtClean="0"/>
              <a:t>ปัจจัยที่ศึกษา</a:t>
            </a:r>
            <a:r>
              <a:rPr lang="en-US" dirty="0" smtClean="0">
                <a:cs typeface="Angsana New" pitchFamily="18" charset="-34"/>
              </a:rPr>
              <a:t>”</a:t>
            </a:r>
            <a:r>
              <a:rPr lang="th-TH" dirty="0" smtClean="0"/>
              <a:t> และ </a:t>
            </a:r>
            <a:r>
              <a:rPr lang="en-US" dirty="0" smtClean="0">
                <a:cs typeface="Angsana New" pitchFamily="18" charset="-34"/>
              </a:rPr>
              <a:t>“</a:t>
            </a:r>
            <a:r>
              <a:rPr lang="th-TH" dirty="0" smtClean="0"/>
              <a:t>โรค</a:t>
            </a:r>
            <a:r>
              <a:rPr lang="en-US" dirty="0" smtClean="0">
                <a:cs typeface="Angsana New" pitchFamily="18" charset="-34"/>
              </a:rPr>
              <a:t>”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เช่น การสูบบุหรี่มีความเกี่ยวข้องกับการเกิดโรคหลอดเลือดสมองหรือไม่และอย่างไร</a:t>
            </a:r>
            <a:endParaRPr lang="en-US" dirty="0" smtClean="0">
              <a:cs typeface="Cordia New" pitchFamily="34" charset="-34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cs typeface="Cordia New" pitchFamily="34" charset="-34"/>
              </a:rPr>
              <a:t>Measure of impact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การ</a:t>
            </a:r>
            <a:r>
              <a:rPr lang="th-TH" u="sng" dirty="0" smtClean="0"/>
              <a:t>วัดผลกระทบ</a:t>
            </a:r>
            <a:r>
              <a:rPr lang="th-TH" dirty="0" smtClean="0"/>
              <a:t>ของการมีหรือไม่มีปัจจัยที่ศึกษาต่อการเกิดโรค</a:t>
            </a:r>
            <a:endParaRPr lang="th-TH" dirty="0" smtClean="0">
              <a:cs typeface="Cordia New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เช่น การออกกำลังกายมีประสิทธิภาพต่อการป้องกันโรคหลอดเลือดสมองดีแค่ไหน</a:t>
            </a:r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endParaRPr lang="en-US" dirty="0" smtClean="0">
              <a:cs typeface="Cordia New" pitchFamily="34" charset="-34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50685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ชื่อเรื่อง 1"/>
          <p:cNvSpPr txBox="1">
            <a:spLocks/>
          </p:cNvSpPr>
          <p:nvPr/>
        </p:nvSpPr>
        <p:spPr>
          <a:xfrm>
            <a:off x="1331640" y="381000"/>
            <a:ext cx="7812360" cy="685800"/>
          </a:xfrm>
          <a:prstGeom prst="rect">
            <a:avLst/>
          </a:prstGeom>
        </p:spPr>
        <p:txBody>
          <a:bodyPr anchor="ctr">
            <a:normAutofit lnSpcReduction="10000"/>
          </a:bodyPr>
          <a:lstStyle>
            <a:lvl1pPr>
              <a:spcBef>
                <a:spcPct val="0"/>
              </a:spcBef>
              <a:buNone/>
              <a:defRPr kumimoji="0" sz="43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en-US" dirty="0"/>
              <a:t>Measures of Impact</a:t>
            </a:r>
            <a:endParaRPr lang="th-TH" dirty="0"/>
          </a:p>
        </p:txBody>
      </p:sp>
      <p:grpSp>
        <p:nvGrpSpPr>
          <p:cNvPr id="2" name="กลุ่ม 3"/>
          <p:cNvGrpSpPr>
            <a:grpSpLocks/>
          </p:cNvGrpSpPr>
          <p:nvPr/>
        </p:nvGrpSpPr>
        <p:grpSpPr bwMode="auto">
          <a:xfrm>
            <a:off x="2209800" y="1371599"/>
            <a:ext cx="4298950" cy="581025"/>
            <a:chOff x="1219200" y="2438400"/>
            <a:chExt cx="6553200" cy="886326"/>
          </a:xfrm>
          <a:solidFill>
            <a:srgbClr val="00B0F0"/>
          </a:solidFill>
        </p:grpSpPr>
        <p:sp>
          <p:nvSpPr>
            <p:cNvPr id="6" name="สี่เหลี่ยมผืนผ้า 5"/>
            <p:cNvSpPr/>
            <p:nvPr/>
          </p:nvSpPr>
          <p:spPr>
            <a:xfrm>
              <a:off x="1219200" y="2438400"/>
              <a:ext cx="1981932" cy="88632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Exposure</a:t>
              </a:r>
              <a:endParaRPr lang="th-TH" sz="2000" dirty="0">
                <a:solidFill>
                  <a:schemeClr val="tx1"/>
                </a:solidFill>
              </a:endParaRPr>
            </a:p>
          </p:txBody>
        </p:sp>
        <p:sp>
          <p:nvSpPr>
            <p:cNvPr id="7" name="สี่เหลี่ยมผืนผ้า 6"/>
            <p:cNvSpPr/>
            <p:nvPr/>
          </p:nvSpPr>
          <p:spPr>
            <a:xfrm>
              <a:off x="5790469" y="2438400"/>
              <a:ext cx="1981931" cy="886326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chemeClr val="tx1"/>
                  </a:solidFill>
                </a:rPr>
                <a:t>Disease</a:t>
              </a:r>
              <a:endParaRPr lang="th-TH" sz="2000" dirty="0">
                <a:solidFill>
                  <a:schemeClr val="tx1"/>
                </a:solidFill>
              </a:endParaRPr>
            </a:p>
          </p:txBody>
        </p:sp>
        <p:sp>
          <p:nvSpPr>
            <p:cNvPr id="8" name="ลูกศรขวา 7"/>
            <p:cNvSpPr/>
            <p:nvPr/>
          </p:nvSpPr>
          <p:spPr>
            <a:xfrm>
              <a:off x="3428607" y="2743529"/>
              <a:ext cx="2134388" cy="305129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th-TH">
                <a:solidFill>
                  <a:schemeClr val="bg1"/>
                </a:solidFill>
              </a:endParaRPr>
            </a:p>
          </p:txBody>
        </p:sp>
      </p:grpSp>
      <p:grpSp>
        <p:nvGrpSpPr>
          <p:cNvPr id="55300" name="กลุ่ม 17"/>
          <p:cNvGrpSpPr>
            <a:grpSpLocks/>
          </p:cNvGrpSpPr>
          <p:nvPr/>
        </p:nvGrpSpPr>
        <p:grpSpPr bwMode="auto">
          <a:xfrm>
            <a:off x="1981200" y="2581275"/>
            <a:ext cx="5105400" cy="781050"/>
            <a:chOff x="1219200" y="2895600"/>
            <a:chExt cx="7050314" cy="1234252"/>
          </a:xfrm>
        </p:grpSpPr>
        <p:sp>
          <p:nvSpPr>
            <p:cNvPr id="10" name="สี่เหลี่ยมผืนผ้า 9"/>
            <p:cNvSpPr/>
            <p:nvPr/>
          </p:nvSpPr>
          <p:spPr>
            <a:xfrm>
              <a:off x="1219200" y="2895600"/>
              <a:ext cx="2724982" cy="1219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rgbClr val="002060"/>
                  </a:solidFill>
                </a:rPr>
                <a:t>Ratio scale</a:t>
              </a:r>
              <a:endParaRPr lang="th-TH" sz="2000" dirty="0">
                <a:solidFill>
                  <a:srgbClr val="002060"/>
                </a:solidFill>
              </a:endParaRPr>
            </a:p>
          </p:txBody>
        </p:sp>
        <p:sp>
          <p:nvSpPr>
            <p:cNvPr id="11" name="สี่เหลี่ยมผืนผ้า 10"/>
            <p:cNvSpPr/>
            <p:nvPr/>
          </p:nvSpPr>
          <p:spPr>
            <a:xfrm>
              <a:off x="5362575" y="2910652"/>
              <a:ext cx="2906939" cy="1219200"/>
            </a:xfrm>
            <a:prstGeom prst="rect">
              <a:avLst/>
            </a:prstGeom>
            <a:solidFill>
              <a:srgbClr val="FFFF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00" dirty="0">
                  <a:solidFill>
                    <a:srgbClr val="002060"/>
                  </a:solidFill>
                </a:rPr>
                <a:t>Difference scale</a:t>
              </a:r>
              <a:endParaRPr lang="th-TH" sz="2000" dirty="0">
                <a:solidFill>
                  <a:srgbClr val="002060"/>
                </a:solidFill>
              </a:endParaRPr>
            </a:p>
          </p:txBody>
        </p:sp>
      </p:grpSp>
      <p:cxnSp>
        <p:nvCxnSpPr>
          <p:cNvPr id="12" name="ลูกศรเชื่อมต่อแบบตรง 11"/>
          <p:cNvCxnSpPr/>
          <p:nvPr/>
        </p:nvCxnSpPr>
        <p:spPr>
          <a:xfrm rot="10800000" flipV="1">
            <a:off x="2895600" y="1828800"/>
            <a:ext cx="1471613" cy="6762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ลูกศรเชื่อมต่อแบบตรง 12"/>
          <p:cNvCxnSpPr/>
          <p:nvPr/>
        </p:nvCxnSpPr>
        <p:spPr>
          <a:xfrm>
            <a:off x="4367213" y="1828800"/>
            <a:ext cx="1728787" cy="676275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135" name="สี่เหลี่ยมผืนผ้า 14"/>
          <p:cNvSpPr>
            <a:spLocks noChangeArrowheads="1"/>
          </p:cNvSpPr>
          <p:nvPr/>
        </p:nvSpPr>
        <p:spPr bwMode="auto">
          <a:xfrm>
            <a:off x="1043608" y="3505200"/>
            <a:ext cx="7719392" cy="29238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bri" pitchFamily="34" charset="0"/>
                <a:cs typeface="Cordia New" pitchFamily="34" charset="-34"/>
              </a:rPr>
              <a:t>Measure of Association</a:t>
            </a:r>
            <a:r>
              <a:rPr lang="en-US" sz="2400" dirty="0">
                <a:latin typeface="Calibri" pitchFamily="34" charset="0"/>
                <a:cs typeface="Cordia New" pitchFamily="34" charset="-34"/>
              </a:rPr>
              <a:t>: </a:t>
            </a:r>
            <a:r>
              <a:rPr lang="th-TH" dirty="0" smtClean="0">
                <a:latin typeface="Calibri" pitchFamily="34" charset="0"/>
                <a:cs typeface="Cordia New" pitchFamily="34" charset="-34"/>
              </a:rPr>
              <a:t>แสดงให้เห็น</a:t>
            </a:r>
            <a:r>
              <a:rPr lang="en-US" sz="2400" dirty="0" smtClean="0">
                <a:latin typeface="Calibri" pitchFamily="34" charset="0"/>
                <a:cs typeface="Cordia New" pitchFamily="34" charset="-34"/>
              </a:rPr>
              <a:t> </a:t>
            </a:r>
            <a:r>
              <a:rPr lang="en-US" sz="2400" dirty="0">
                <a:latin typeface="Calibri" pitchFamily="34" charset="0"/>
                <a:cs typeface="Cordia New" pitchFamily="34" charset="-34"/>
              </a:rPr>
              <a:t>causal relationships</a:t>
            </a:r>
          </a:p>
          <a:p>
            <a:pPr algn="ctr"/>
            <a:endParaRPr lang="en-US" sz="2400" dirty="0">
              <a:latin typeface="Calibri" pitchFamily="34" charset="0"/>
              <a:cs typeface="Cordia New" pitchFamily="34" charset="-34"/>
            </a:endParaRPr>
          </a:p>
          <a:p>
            <a:pPr algn="ctr">
              <a:buFont typeface="Arial" pitchFamily="34" charset="0"/>
              <a:buChar char="•"/>
            </a:pPr>
            <a:endParaRPr lang="en-US" sz="2400" dirty="0">
              <a:latin typeface="Calibri" pitchFamily="34" charset="0"/>
              <a:cs typeface="Cordia New" pitchFamily="34" charset="-34"/>
            </a:endParaRPr>
          </a:p>
          <a:p>
            <a:pPr algn="ctr"/>
            <a:r>
              <a:rPr lang="en-US" sz="2400" b="1" dirty="0">
                <a:latin typeface="Calibri" pitchFamily="34" charset="0"/>
                <a:cs typeface="Cordia New" pitchFamily="34" charset="-34"/>
              </a:rPr>
              <a:t>Measure of Impact</a:t>
            </a:r>
            <a:r>
              <a:rPr lang="en-US" sz="2400" dirty="0">
                <a:latin typeface="Calibri" pitchFamily="34" charset="0"/>
                <a:cs typeface="Cordia New" pitchFamily="34" charset="-34"/>
              </a:rPr>
              <a:t>: </a:t>
            </a:r>
            <a:r>
              <a:rPr lang="th-TH" dirty="0" smtClean="0">
                <a:latin typeface="Calibri" pitchFamily="34" charset="0"/>
                <a:cs typeface="Cordia New" pitchFamily="34" charset="-34"/>
              </a:rPr>
              <a:t>ทำให้ขนาดของความสัมพันธ์ที่พบ สื่อความหมายทางสาธารณสุขและนโยบาย</a:t>
            </a:r>
            <a:endParaRPr lang="en-US" dirty="0">
              <a:latin typeface="Calibri" pitchFamily="34" charset="0"/>
              <a:cs typeface="Cordia New" pitchFamily="34" charset="-34"/>
            </a:endParaRPr>
          </a:p>
          <a:p>
            <a:pPr algn="ctr"/>
            <a:endParaRPr lang="en-US" sz="2400" dirty="0">
              <a:solidFill>
                <a:srgbClr val="FFFF00"/>
              </a:solidFill>
              <a:latin typeface="Calibri" pitchFamily="34" charset="0"/>
              <a:cs typeface="Cordia New" pitchFamily="34" charset="-34"/>
            </a:endParaRPr>
          </a:p>
          <a:p>
            <a:pPr algn="ctr"/>
            <a:r>
              <a:rPr lang="th-TH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ordia New" pitchFamily="34" charset="-34"/>
              </a:rPr>
              <a:t>ปัจจัยนั้นมีส่วนเท่าไรในการทำให้เกิดโรคนั้นในประชากร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Calibri" pitchFamily="34" charset="0"/>
                <a:cs typeface="Cordia New" pitchFamily="34" charset="-34"/>
              </a:rPr>
              <a:t>?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Calibri" pitchFamily="34" charset="0"/>
              <a:cs typeface="Cordia New" pitchFamily="34" charset="-34"/>
            </a:endParaRPr>
          </a:p>
        </p:txBody>
      </p:sp>
      <p:sp>
        <p:nvSpPr>
          <p:cNvPr id="55304" name="TextBox 15"/>
          <p:cNvSpPr txBox="1">
            <a:spLocks noChangeArrowheads="1"/>
          </p:cNvSpPr>
          <p:nvPr/>
        </p:nvSpPr>
        <p:spPr bwMode="auto">
          <a:xfrm>
            <a:off x="3733800" y="1066800"/>
            <a:ext cx="14763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h-TH" sz="2400" dirty="0" smtClean="0"/>
              <a:t>ความสัมพันธ์</a:t>
            </a:r>
            <a:r>
              <a:rPr lang="en-US" sz="1800" dirty="0" smtClean="0"/>
              <a:t>?</a:t>
            </a:r>
            <a:endParaRPr lang="th-TH" sz="1800" dirty="0"/>
          </a:p>
        </p:txBody>
      </p:sp>
      <p:sp>
        <p:nvSpPr>
          <p:cNvPr id="15" name="Down Arrow 14"/>
          <p:cNvSpPr/>
          <p:nvPr/>
        </p:nvSpPr>
        <p:spPr>
          <a:xfrm>
            <a:off x="4267200" y="3962400"/>
            <a:ext cx="457200" cy="6858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645319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8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81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481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ชื่อเรื่อง 1"/>
          <p:cNvSpPr>
            <a:spLocks noGrp="1"/>
          </p:cNvSpPr>
          <p:nvPr>
            <p:ph type="title"/>
          </p:nvPr>
        </p:nvSpPr>
        <p:spPr>
          <a:xfrm>
            <a:off x="1115616" y="0"/>
            <a:ext cx="7571184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th-TH" sz="3600" dirty="0" smtClean="0">
                <a:cs typeface="Angsana New" pitchFamily="18" charset="-34"/>
              </a:rPr>
              <a:t>แนวคิดของการวัดผลกระทบ</a:t>
            </a:r>
            <a:endParaRPr lang="th-TH" sz="3600" dirty="0" smtClean="0"/>
          </a:p>
        </p:txBody>
      </p:sp>
      <p:sp>
        <p:nvSpPr>
          <p:cNvPr id="21" name="ตัวยึดเนื้อหา 6"/>
          <p:cNvSpPr>
            <a:spLocks noGrp="1"/>
          </p:cNvSpPr>
          <p:nvPr>
            <p:ph idx="1"/>
          </p:nvPr>
        </p:nvSpPr>
        <p:spPr>
          <a:xfrm>
            <a:off x="1187624" y="2329905"/>
            <a:ext cx="3672408" cy="3798887"/>
          </a:xfrm>
          <a:solidFill>
            <a:schemeClr val="accent1">
              <a:lumMod val="20000"/>
              <a:lumOff val="80000"/>
            </a:schemeClr>
          </a:solidFill>
        </p:spPr>
        <p:txBody>
          <a:bodyPr rtlCol="0">
            <a:normAutofit fontScale="92500"/>
          </a:bodyPr>
          <a:lstStyle/>
          <a:p>
            <a:pPr>
              <a:defRPr/>
            </a:pPr>
            <a:r>
              <a:rPr lang="en-US" sz="2800" dirty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RR&gt;1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th-TH" sz="2800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คำนวณโดยใช้</a:t>
            </a:r>
            <a:endParaRPr lang="en-US" sz="2800" dirty="0" smtClean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eaLnBrk="1" fontAlgn="auto" hangingPunct="1">
              <a:spcAft>
                <a:spcPts val="0"/>
              </a:spcAft>
              <a:buNone/>
              <a:defRPr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	</a:t>
            </a:r>
            <a:r>
              <a:rPr lang="en-US" sz="2200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Attributable fraction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	</a:t>
            </a:r>
          </a:p>
          <a:p>
            <a:pPr eaLnBrk="1" fontAlgn="auto" hangingPunct="1">
              <a:spcAft>
                <a:spcPts val="0"/>
              </a:spcAft>
              <a:buNone/>
              <a:defRPr/>
            </a:pPr>
            <a:endParaRPr lang="en-US" sz="2000" dirty="0" smtClean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marL="365760" lvl="1" indent="-283464" fontAlgn="auto">
              <a:spcBef>
                <a:spcPts val="600"/>
              </a:spcBef>
              <a:spcAft>
                <a:spcPts val="0"/>
              </a:spcAft>
              <a:buSzPct val="80000"/>
              <a:buFont typeface="Wingdings 2"/>
              <a:buChar char=""/>
              <a:defRPr/>
            </a:pPr>
            <a:r>
              <a:rPr lang="th-TH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คาดประมาณจำนวนผู้ป่วยส่วนเกินจากการมีปัจจัยเสี่ยง ที่จะไม่เกิดขึ้นหากเอาปัจจัยเสี่ยงออกไป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marL="361950" indent="-280988" fontAlgn="auto">
              <a:spcAft>
                <a:spcPts val="0"/>
              </a:spcAft>
              <a:buNone/>
              <a:defRPr/>
            </a:pPr>
            <a:r>
              <a:rPr lang="en-US" sz="2800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	</a:t>
            </a:r>
            <a:r>
              <a:rPr lang="en-US" sz="2200" dirty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Attributable number (excess number)</a:t>
            </a: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None/>
              <a:defRPr/>
            </a:pPr>
            <a:endParaRPr lang="en-US" sz="2000" dirty="0" smtClean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eaLnBrk="1" fontAlgn="auto" hangingPunct="1">
              <a:lnSpc>
                <a:spcPct val="120000"/>
              </a:lnSpc>
              <a:spcAft>
                <a:spcPts val="0"/>
              </a:spcAft>
              <a:buNone/>
              <a:defRPr/>
            </a:pPr>
            <a:endParaRPr lang="en-US" sz="2000" dirty="0" smtClean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marL="342900" lvl="1" indent="-342900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sz="2000" dirty="0" smtClean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lvl="1" eaLnBrk="1" fontAlgn="auto" hangingPunct="1">
              <a:lnSpc>
                <a:spcPct val="12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th-TH" sz="2000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6325" name="TextBox 15"/>
          <p:cNvSpPr txBox="1">
            <a:spLocks noChangeArrowheads="1"/>
          </p:cNvSpPr>
          <p:nvPr/>
        </p:nvSpPr>
        <p:spPr bwMode="auto">
          <a:xfrm>
            <a:off x="1115616" y="838200"/>
            <a:ext cx="79521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th-TH" sz="2400" dirty="0" smtClean="0">
                <a:latin typeface="Calibri" pitchFamily="34" charset="0"/>
                <a:cs typeface="Cordia New" pitchFamily="34" charset="-34"/>
              </a:rPr>
              <a:t>เป็นการพยากรณ์ผลที่จะได้รับจากมาตรการทางสาธารณสุขในการลดขนาดของโรคในประชากร</a:t>
            </a:r>
            <a:endParaRPr lang="en-US" sz="2400" dirty="0">
              <a:latin typeface="Calibri" pitchFamily="34" charset="0"/>
              <a:cs typeface="Cordia New" pitchFamily="34" charset="-34"/>
            </a:endParaRPr>
          </a:p>
        </p:txBody>
      </p:sp>
      <p:sp>
        <p:nvSpPr>
          <p:cNvPr id="19" name="ตัวยึดข้อความ 5"/>
          <p:cNvSpPr txBox="1">
            <a:spLocks/>
          </p:cNvSpPr>
          <p:nvPr/>
        </p:nvSpPr>
        <p:spPr bwMode="auto">
          <a:xfrm>
            <a:off x="1187624" y="1556792"/>
            <a:ext cx="3672408" cy="7731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  <a:defRPr/>
            </a:pPr>
            <a:r>
              <a:rPr lang="th-TH" sz="3200" b="1" dirty="0" smtClean="0">
                <a:cs typeface="Cordia New" pitchFamily="34" charset="-34"/>
              </a:rPr>
              <a:t>ปัจจัยเสี่ยง</a:t>
            </a:r>
            <a:endParaRPr lang="th-TH" sz="3200" b="1" dirty="0"/>
          </a:p>
        </p:txBody>
      </p:sp>
      <p:sp>
        <p:nvSpPr>
          <p:cNvPr id="23" name="ตัวยึดข้อความ 7"/>
          <p:cNvSpPr txBox="1">
            <a:spLocks/>
          </p:cNvSpPr>
          <p:nvPr/>
        </p:nvSpPr>
        <p:spPr>
          <a:xfrm>
            <a:off x="5004048" y="1556792"/>
            <a:ext cx="4104456" cy="77311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anchor="ctr"/>
          <a:lstStyle>
            <a:defPPr>
              <a:defRPr lang="th-TH"/>
            </a:defPPr>
            <a:lvl1pPr marL="342900" indent="-342900" algn="ctr" eaLnBrk="0" hangingPunct="0">
              <a:spcBef>
                <a:spcPct val="20000"/>
              </a:spcBef>
              <a:defRPr sz="3200" b="1">
                <a:cs typeface="Cordia New" pitchFamily="34" charset="-34"/>
              </a:defRPr>
            </a:lvl1pPr>
          </a:lstStyle>
          <a:p>
            <a:r>
              <a:rPr lang="th-TH" dirty="0"/>
              <a:t>ปัจจัยป้องกัน</a:t>
            </a:r>
          </a:p>
        </p:txBody>
      </p:sp>
      <p:sp>
        <p:nvSpPr>
          <p:cNvPr id="10" name="ตัวยึดเนื้อหา 6"/>
          <p:cNvSpPr txBox="1">
            <a:spLocks/>
          </p:cNvSpPr>
          <p:nvPr/>
        </p:nvSpPr>
        <p:spPr bwMode="auto">
          <a:xfrm>
            <a:off x="5004048" y="2329905"/>
            <a:ext cx="4104456" cy="37988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365760" marR="0" lvl="0" indent="-283464" defTabSz="914400" fontAlgn="auto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Char char=""/>
              <a:tabLst/>
              <a:defRPr/>
            </a:pPr>
            <a:r>
              <a:rPr lang="en-US" dirty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RR&lt;1</a:t>
            </a:r>
          </a:p>
          <a:p>
            <a:pPr marL="365760" indent="-283464"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th-TH" dirty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คำนวณโดยใช้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Cordia New" pitchFamily="34" charset="-34"/>
              </a:rPr>
              <a:t>Preventable fraction</a:t>
            </a:r>
          </a:p>
          <a:p>
            <a:pPr marL="365760" indent="-283464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endParaRPr lang="th-TH" dirty="0" smtClean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marL="365760" indent="-283464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/>
            </a:pPr>
            <a:r>
              <a:rPr lang="th-TH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คาดประมาณจำนวนผู้ป่วยที่จะป้องกันไม่ให้เกิด</a:t>
            </a:r>
            <a:endParaRPr lang="en-US" dirty="0">
              <a:solidFill>
                <a:schemeClr val="accent5">
                  <a:lumMod val="75000"/>
                </a:schemeClr>
              </a:solidFill>
              <a:cs typeface="Cordia New" pitchFamily="34" charset="-34"/>
            </a:endParaRPr>
          </a:p>
          <a:p>
            <a:pPr marL="361950" indent="-280988">
              <a:spcBef>
                <a:spcPts val="600"/>
              </a:spcBef>
              <a:buClr>
                <a:schemeClr val="accent1"/>
              </a:buClr>
              <a:buSzPct val="80000"/>
              <a:defRPr/>
            </a:pP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	Prevented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number, </a:t>
            </a:r>
            <a:r>
              <a:rPr lang="en-US" sz="2000" dirty="0" smtClean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 Preventable </a:t>
            </a:r>
            <a:r>
              <a:rPr lang="en-US" sz="2000" dirty="0">
                <a:solidFill>
                  <a:schemeClr val="accent5">
                    <a:lumMod val="75000"/>
                  </a:schemeClr>
                </a:solidFill>
                <a:cs typeface="Cordia New" pitchFamily="34" charset="-34"/>
              </a:rPr>
              <a:t>number</a:t>
            </a: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Cordia New" pitchFamily="34" charset="-34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Cordia New" pitchFamily="34" charset="-34"/>
            </a:endParaRPr>
          </a:p>
          <a:p>
            <a:pPr marL="342900" marR="0" lvl="1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Cordia New" pitchFamily="34" charset="-34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th-TH" sz="2000" b="0" i="0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9250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2" y="274638"/>
            <a:ext cx="7848475" cy="922114"/>
          </a:xfrm>
        </p:spPr>
        <p:txBody>
          <a:bodyPr>
            <a:normAutofit/>
          </a:bodyPr>
          <a:lstStyle/>
          <a:p>
            <a:r>
              <a:rPr lang="en-US" sz="2800" dirty="0" smtClean="0">
                <a:cs typeface="Cordia New" pitchFamily="34" charset="-34"/>
              </a:rPr>
              <a:t>Attributable Fraction among the Exposed (</a:t>
            </a:r>
            <a:r>
              <a:rPr lang="en-US" sz="2800" dirty="0" err="1" smtClean="0">
                <a:cs typeface="Cordia New" pitchFamily="34" charset="-34"/>
              </a:rPr>
              <a:t>AF</a:t>
            </a:r>
            <a:r>
              <a:rPr lang="en-US" sz="2800" baseline="-25000" dirty="0" err="1" smtClean="0">
                <a:cs typeface="Cordia New" pitchFamily="34" charset="-34"/>
              </a:rPr>
              <a:t>e</a:t>
            </a:r>
            <a:r>
              <a:rPr lang="en-US" sz="2800" dirty="0" smtClean="0">
                <a:cs typeface="Cordia New" pitchFamily="34" charset="-34"/>
              </a:rPr>
              <a:t>)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99116937"/>
              </p:ext>
            </p:extLst>
          </p:nvPr>
        </p:nvGraphicFramePr>
        <p:xfrm>
          <a:off x="1004292" y="1355725"/>
          <a:ext cx="5295900" cy="4241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693" name="Worksheet" r:id="rId4" imgW="7248457" imgH="3981360" progId="Excel.Sheet.8">
                  <p:embed/>
                </p:oleObj>
              </mc:Choice>
              <mc:Fallback>
                <p:oleObj name="Worksheet" r:id="rId4" imgW="7248457" imgH="3981360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292" y="1355725"/>
                        <a:ext cx="5295900" cy="4241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43" name="Line 10"/>
          <p:cNvSpPr>
            <a:spLocks noChangeShapeType="1"/>
          </p:cNvSpPr>
          <p:nvPr/>
        </p:nvSpPr>
        <p:spPr bwMode="auto">
          <a:xfrm flipH="1">
            <a:off x="1862510" y="4508500"/>
            <a:ext cx="371475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>
            <a:off x="1764085" y="2500313"/>
            <a:ext cx="3643312" cy="2008187"/>
            <a:chOff x="1214414" y="2285992"/>
            <a:chExt cx="3643336" cy="2143140"/>
          </a:xfrm>
        </p:grpSpPr>
        <p:sp>
          <p:nvSpPr>
            <p:cNvPr id="2066" name="AutoShape 7"/>
            <p:cNvSpPr>
              <a:spLocks/>
            </p:cNvSpPr>
            <p:nvPr/>
          </p:nvSpPr>
          <p:spPr bwMode="auto">
            <a:xfrm>
              <a:off x="2357425" y="2323780"/>
              <a:ext cx="214311" cy="2071702"/>
            </a:xfrm>
            <a:prstGeom prst="rightBrace">
              <a:avLst>
                <a:gd name="adj1" fmla="val 47931"/>
                <a:gd name="adj2" fmla="val 50000"/>
              </a:avLst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067" name="Rectangle 12"/>
            <p:cNvSpPr>
              <a:spLocks noChangeArrowheads="1"/>
            </p:cNvSpPr>
            <p:nvPr/>
          </p:nvSpPr>
          <p:spPr bwMode="auto">
            <a:xfrm>
              <a:off x="1214414" y="2285992"/>
              <a:ext cx="936110" cy="2143140"/>
            </a:xfrm>
            <a:prstGeom prst="rect">
              <a:avLst/>
            </a:prstGeom>
            <a:solidFill>
              <a:srgbClr val="FFC000">
                <a:alpha val="50195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th-TH">
                <a:solidFill>
                  <a:srgbClr val="FFFFFF"/>
                </a:solidFill>
              </a:endParaRPr>
            </a:p>
          </p:txBody>
        </p:sp>
        <p:sp>
          <p:nvSpPr>
            <p:cNvPr id="2068" name="TextBox 11"/>
            <p:cNvSpPr txBox="1">
              <a:spLocks noChangeArrowheads="1"/>
            </p:cNvSpPr>
            <p:nvPr/>
          </p:nvSpPr>
          <p:spPr bwMode="auto">
            <a:xfrm>
              <a:off x="2643188" y="3000372"/>
              <a:ext cx="2214562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b="1">
                  <a:solidFill>
                    <a:srgbClr val="FF0000"/>
                  </a:solidFill>
                </a:rPr>
                <a:t>RD = I</a:t>
              </a:r>
              <a:r>
                <a:rPr lang="en-US" b="1" baseline="-25000">
                  <a:solidFill>
                    <a:srgbClr val="FF0000"/>
                  </a:solidFill>
                </a:rPr>
                <a:t>E</a:t>
              </a:r>
              <a:r>
                <a:rPr lang="en-US" b="1">
                  <a:solidFill>
                    <a:srgbClr val="FF0000"/>
                  </a:solidFill>
                </a:rPr>
                <a:t> – I</a:t>
              </a:r>
              <a:r>
                <a:rPr lang="en-US" b="1" baseline="-25000">
                  <a:solidFill>
                    <a:srgbClr val="FF0000"/>
                  </a:solidFill>
                </a:rPr>
                <a:t>U</a:t>
              </a:r>
              <a:endParaRPr lang="th-TH" b="1" baseline="-25000">
                <a:solidFill>
                  <a:srgbClr val="FF0000"/>
                </a:solidFill>
              </a:endParaRPr>
            </a:p>
          </p:txBody>
        </p:sp>
      </p:grpSp>
      <p:sp>
        <p:nvSpPr>
          <p:cNvPr id="2057" name="TextBox 11"/>
          <p:cNvSpPr txBox="1">
            <a:spLocks noChangeArrowheads="1"/>
          </p:cNvSpPr>
          <p:nvPr/>
        </p:nvSpPr>
        <p:spPr bwMode="auto">
          <a:xfrm>
            <a:off x="6156176" y="2348880"/>
            <a:ext cx="2702074" cy="954107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        </a:t>
            </a:r>
            <a:r>
              <a:rPr lang="en-US" dirty="0" smtClean="0">
                <a:solidFill>
                  <a:srgbClr val="000000"/>
                </a:solidFill>
              </a:rPr>
              <a:t> </a:t>
            </a:r>
            <a:r>
              <a:rPr lang="en-US" dirty="0">
                <a:solidFill>
                  <a:srgbClr val="000000"/>
                </a:solidFill>
              </a:rPr>
              <a:t>=    I</a:t>
            </a:r>
            <a:r>
              <a:rPr lang="en-US" baseline="-25000" dirty="0">
                <a:solidFill>
                  <a:srgbClr val="000000"/>
                </a:solidFill>
              </a:rPr>
              <a:t>E</a:t>
            </a:r>
            <a:r>
              <a:rPr lang="en-US" dirty="0">
                <a:solidFill>
                  <a:srgbClr val="000000"/>
                </a:solidFill>
              </a:rPr>
              <a:t> – I</a:t>
            </a:r>
            <a:r>
              <a:rPr lang="en-US" baseline="-25000" dirty="0">
                <a:solidFill>
                  <a:srgbClr val="000000"/>
                </a:solidFill>
              </a:rPr>
              <a:t>U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               I</a:t>
            </a:r>
            <a:r>
              <a:rPr lang="en-US" baseline="-25000" dirty="0">
                <a:solidFill>
                  <a:srgbClr val="000000"/>
                </a:solidFill>
              </a:rPr>
              <a:t>E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7771695" y="2852936"/>
            <a:ext cx="92868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1"/>
          <p:cNvSpPr txBox="1">
            <a:spLocks noChangeArrowheads="1"/>
          </p:cNvSpPr>
          <p:nvPr/>
        </p:nvSpPr>
        <p:spPr bwMode="auto">
          <a:xfrm>
            <a:off x="6156176" y="3284984"/>
            <a:ext cx="2702074" cy="954107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</a:rPr>
              <a:t>         =  RR – 1</a:t>
            </a:r>
            <a:r>
              <a:rPr lang="en-US" baseline="-25000" dirty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             </a:t>
            </a:r>
            <a:r>
              <a:rPr lang="en-US" dirty="0" smtClean="0">
                <a:solidFill>
                  <a:srgbClr val="000000"/>
                </a:solidFill>
              </a:rPr>
              <a:t>RR</a:t>
            </a:r>
            <a:endParaRPr lang="en-US" baseline="-25000" dirty="0">
              <a:solidFill>
                <a:srgbClr val="000000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7609681" y="3739610"/>
            <a:ext cx="1139825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4" name="TextBox 18"/>
          <p:cNvSpPr txBox="1">
            <a:spLocks noChangeArrowheads="1"/>
          </p:cNvSpPr>
          <p:nvPr/>
        </p:nvSpPr>
        <p:spPr bwMode="auto">
          <a:xfrm>
            <a:off x="1116012" y="5884863"/>
            <a:ext cx="7848475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400" dirty="0" err="1">
                <a:solidFill>
                  <a:prstClr val="black"/>
                </a:solidFill>
              </a:rPr>
              <a:t>AF</a:t>
            </a:r>
            <a:r>
              <a:rPr lang="en-US" sz="2400" baseline="-25000" dirty="0" err="1">
                <a:solidFill>
                  <a:prstClr val="black"/>
                </a:solidFill>
              </a:rPr>
              <a:t>e</a:t>
            </a:r>
            <a:r>
              <a:rPr lang="en-US" sz="2400" dirty="0">
                <a:solidFill>
                  <a:prstClr val="black"/>
                </a:solidFill>
              </a:rPr>
              <a:t> = </a:t>
            </a:r>
            <a:r>
              <a:rPr lang="th-TH" sz="2400" dirty="0" smtClean="0">
                <a:solidFill>
                  <a:prstClr val="black"/>
                </a:solidFill>
              </a:rPr>
              <a:t>สัดส่วนของของผู้ป่วยในกลุ่มที่ได้รับปัจจัย ที่เป็นผลมาจากปัจจัยนั้น</a:t>
            </a:r>
            <a:endParaRPr lang="th-TH" sz="2400" dirty="0">
              <a:solidFill>
                <a:prstClr val="black"/>
              </a:solidFill>
            </a:endParaRPr>
          </a:p>
        </p:txBody>
      </p:sp>
      <p:sp>
        <p:nvSpPr>
          <p:cNvPr id="25" name="TextBox 11"/>
          <p:cNvSpPr txBox="1">
            <a:spLocks noChangeArrowheads="1"/>
          </p:cNvSpPr>
          <p:nvPr/>
        </p:nvSpPr>
        <p:spPr bwMode="auto">
          <a:xfrm>
            <a:off x="6156176" y="1428750"/>
            <a:ext cx="2702074" cy="954107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dirty="0" err="1" smtClean="0">
                <a:solidFill>
                  <a:srgbClr val="000000"/>
                </a:solidFill>
              </a:rPr>
              <a:t>AF</a:t>
            </a:r>
            <a:r>
              <a:rPr lang="en-US" baseline="-25000" dirty="0" err="1" smtClean="0">
                <a:solidFill>
                  <a:srgbClr val="000000"/>
                </a:solidFill>
              </a:rPr>
              <a:t>e</a:t>
            </a:r>
            <a:r>
              <a:rPr lang="en-US" baseline="-25000" dirty="0">
                <a:solidFill>
                  <a:srgbClr val="000000"/>
                </a:solidFill>
              </a:rPr>
              <a:t> </a:t>
            </a:r>
            <a:r>
              <a:rPr lang="en-US" dirty="0" smtClean="0">
                <a:solidFill>
                  <a:srgbClr val="000000"/>
                </a:solidFill>
              </a:rPr>
              <a:t> =     </a:t>
            </a:r>
            <a:r>
              <a:rPr lang="en-US" dirty="0">
                <a:solidFill>
                  <a:srgbClr val="000000"/>
                </a:solidFill>
              </a:rPr>
              <a:t>RD</a:t>
            </a:r>
            <a:r>
              <a:rPr lang="en-US" baseline="-25000" dirty="0">
                <a:solidFill>
                  <a:srgbClr val="000000"/>
                </a:solidFill>
              </a:rPr>
              <a:t> </a:t>
            </a:r>
          </a:p>
          <a:p>
            <a:pPr algn="ctr"/>
            <a:r>
              <a:rPr lang="en-US" dirty="0">
                <a:solidFill>
                  <a:srgbClr val="000000"/>
                </a:solidFill>
              </a:rPr>
              <a:t>   </a:t>
            </a:r>
            <a:r>
              <a:rPr lang="en-US" dirty="0" smtClean="0">
                <a:solidFill>
                  <a:srgbClr val="000000"/>
                </a:solidFill>
              </a:rPr>
              <a:t>           </a:t>
            </a:r>
            <a:r>
              <a:rPr lang="en-US" dirty="0">
                <a:solidFill>
                  <a:srgbClr val="000000"/>
                </a:solidFill>
              </a:rPr>
              <a:t>I</a:t>
            </a:r>
            <a:r>
              <a:rPr lang="en-US" baseline="-25000" dirty="0">
                <a:solidFill>
                  <a:srgbClr val="000000"/>
                </a:solidFill>
              </a:rPr>
              <a:t>E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7794273" y="1871676"/>
            <a:ext cx="78581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7" name="Line 10"/>
          <p:cNvSpPr>
            <a:spLocks noChangeShapeType="1"/>
          </p:cNvSpPr>
          <p:nvPr/>
        </p:nvSpPr>
        <p:spPr bwMode="auto">
          <a:xfrm flipH="1">
            <a:off x="1770435" y="2533650"/>
            <a:ext cx="1727200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sp>
        <p:nvSpPr>
          <p:cNvPr id="29" name="TextBox 11"/>
          <p:cNvSpPr txBox="1">
            <a:spLocks noChangeArrowheads="1"/>
          </p:cNvSpPr>
          <p:nvPr/>
        </p:nvSpPr>
        <p:spPr bwMode="auto">
          <a:xfrm>
            <a:off x="3564310" y="2257425"/>
            <a:ext cx="49053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baseline="-25000" dirty="0">
                <a:solidFill>
                  <a:srgbClr val="FF0000"/>
                </a:solidFill>
              </a:rPr>
              <a:t>E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30" name="TextBox 11"/>
          <p:cNvSpPr txBox="1">
            <a:spLocks noChangeArrowheads="1"/>
          </p:cNvSpPr>
          <p:nvPr/>
        </p:nvSpPr>
        <p:spPr bwMode="auto">
          <a:xfrm>
            <a:off x="5586785" y="4214813"/>
            <a:ext cx="569391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baseline="-25000" dirty="0">
                <a:solidFill>
                  <a:srgbClr val="FF0000"/>
                </a:solidFill>
              </a:rPr>
              <a:t>U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4EB335-224C-46B3-8D9D-1F2F3F689420}" type="slidenum">
              <a:rPr lang="th-TH" smtClean="0"/>
              <a:pPr>
                <a:defRPr/>
              </a:pPr>
              <a:t>6</a:t>
            </a:fld>
            <a:endParaRPr lang="th-TH"/>
          </a:p>
        </p:txBody>
      </p:sp>
      <p:sp>
        <p:nvSpPr>
          <p:cNvPr id="2065" name="Rectangle 15"/>
          <p:cNvSpPr>
            <a:spLocks noChangeArrowheads="1"/>
          </p:cNvSpPr>
          <p:nvPr/>
        </p:nvSpPr>
        <p:spPr bwMode="auto">
          <a:xfrm>
            <a:off x="6592888" y="4967288"/>
            <a:ext cx="171291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  <a:spcBef>
                <a:spcPct val="20000"/>
              </a:spcBef>
              <a:buClr>
                <a:srgbClr val="FF0000"/>
              </a:buClr>
              <a:buFont typeface="SPC MarkersBullets"/>
              <a:buNone/>
            </a:pPr>
            <a:r>
              <a:rPr lang="en-US" sz="2000" b="1" dirty="0" smtClean="0"/>
              <a:t>I </a:t>
            </a:r>
            <a:r>
              <a:rPr lang="en-US" sz="2000" b="1" dirty="0"/>
              <a:t>= Incidence</a:t>
            </a:r>
            <a:endParaRPr lang="en-US" sz="2000" b="1" baseline="-25000" dirty="0"/>
          </a:p>
        </p:txBody>
      </p:sp>
    </p:spTree>
    <p:extLst>
      <p:ext uri="{BB962C8B-B14F-4D97-AF65-F5344CB8AC3E}">
        <p14:creationId xmlns:p14="http://schemas.microsoft.com/office/powerpoint/2010/main" val="125522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1026" grpId="0"/>
      <p:bldP spid="1043" grpId="0" animBg="1"/>
      <p:bldP spid="2057" grpId="0" animBg="1"/>
      <p:bldP spid="15" grpId="0" animBg="1"/>
      <p:bldP spid="1034" grpId="0" animBg="1"/>
      <p:bldP spid="25" grpId="0" animBg="1"/>
      <p:bldP spid="1037" grpId="0" animBg="1"/>
      <p:bldP spid="29" grpId="0"/>
      <p:bldP spid="30" grpId="0"/>
      <p:bldP spid="206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Grp="1" noChangeArrowheads="1"/>
          </p:cNvSpPr>
          <p:nvPr>
            <p:ph type="title"/>
          </p:nvPr>
        </p:nvSpPr>
        <p:spPr>
          <a:xfrm>
            <a:off x="1145858" y="116632"/>
            <a:ext cx="7498080" cy="1143000"/>
          </a:xfrm>
        </p:spPr>
        <p:txBody>
          <a:bodyPr anchor="ctr">
            <a:normAutofit/>
          </a:bodyPr>
          <a:lstStyle/>
          <a:p>
            <a:r>
              <a:rPr lang="en-US" sz="2800" dirty="0">
                <a:cs typeface="Cordia New" pitchFamily="34" charset="-34"/>
              </a:rPr>
              <a:t>Attributable Fraction among Population (</a:t>
            </a:r>
            <a:r>
              <a:rPr lang="en-US" sz="2800" dirty="0" err="1">
                <a:cs typeface="Cordia New" pitchFamily="34" charset="-34"/>
              </a:rPr>
              <a:t>AFp</a:t>
            </a:r>
            <a:r>
              <a:rPr lang="en-US" sz="2800" dirty="0">
                <a:cs typeface="Cordia New" pitchFamily="34" charset="-34"/>
              </a:rPr>
              <a:t>)</a:t>
            </a:r>
            <a:endParaRPr lang="en-GB" sz="2800" dirty="0">
              <a:cs typeface="Cordia New" pitchFamily="34" charset="-34"/>
            </a:endParaRPr>
          </a:p>
        </p:txBody>
      </p:sp>
      <p:graphicFrame>
        <p:nvGraphicFramePr>
          <p:cNvPr id="307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4720596"/>
              </p:ext>
            </p:extLst>
          </p:nvPr>
        </p:nvGraphicFramePr>
        <p:xfrm>
          <a:off x="1043608" y="1447800"/>
          <a:ext cx="7673975" cy="4267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797" name="Chart" r:id="rId4" imgW="4629184" imgH="2524057" progId="Excel.Sheet.8">
                  <p:embed/>
                </p:oleObj>
              </mc:Choice>
              <mc:Fallback>
                <p:oleObj name="Chart" r:id="rId4" imgW="4629184" imgH="2524057" progId="Excel.Shee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43608" y="1447800"/>
                        <a:ext cx="7673975" cy="42672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2234078" y="2628900"/>
            <a:ext cx="5138738" cy="3338513"/>
            <a:chOff x="1584" y="1872"/>
            <a:chExt cx="3237" cy="2103"/>
          </a:xfrm>
        </p:grpSpPr>
        <p:sp>
          <p:nvSpPr>
            <p:cNvPr id="3082" name="Rectangle 4"/>
            <p:cNvSpPr>
              <a:spLocks noChangeArrowheads="1"/>
            </p:cNvSpPr>
            <p:nvPr/>
          </p:nvSpPr>
          <p:spPr bwMode="auto">
            <a:xfrm>
              <a:off x="4705" y="3744"/>
              <a:ext cx="11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lnSpc>
                  <a:spcPct val="90000"/>
                </a:lnSpc>
                <a:spcBef>
                  <a:spcPct val="20000"/>
                </a:spcBef>
                <a:buClr>
                  <a:srgbClr val="FF0000"/>
                </a:buClr>
                <a:buFont typeface="SPC MarkersBullets"/>
                <a:buNone/>
              </a:pPr>
              <a:endParaRPr lang="en-GB" sz="2000" b="1" i="1"/>
            </a:p>
          </p:txBody>
        </p:sp>
        <p:grpSp>
          <p:nvGrpSpPr>
            <p:cNvPr id="3083" name="Group 11"/>
            <p:cNvGrpSpPr>
              <a:grpSpLocks/>
            </p:cNvGrpSpPr>
            <p:nvPr/>
          </p:nvGrpSpPr>
          <p:grpSpPr bwMode="auto">
            <a:xfrm>
              <a:off x="1584" y="1872"/>
              <a:ext cx="1152" cy="792"/>
              <a:chOff x="1584" y="1872"/>
              <a:chExt cx="1152" cy="792"/>
            </a:xfrm>
          </p:grpSpPr>
          <p:sp>
            <p:nvSpPr>
              <p:cNvPr id="3084" name="AutoShape 7"/>
              <p:cNvSpPr>
                <a:spLocks/>
              </p:cNvSpPr>
              <p:nvPr/>
            </p:nvSpPr>
            <p:spPr bwMode="auto">
              <a:xfrm>
                <a:off x="2496" y="1932"/>
                <a:ext cx="240" cy="714"/>
              </a:xfrm>
              <a:prstGeom prst="rightBrace">
                <a:avLst>
                  <a:gd name="adj1" fmla="val 23336"/>
                  <a:gd name="adj2" fmla="val 50000"/>
                </a:avLst>
              </a:pr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th-TH"/>
              </a:p>
            </p:txBody>
          </p:sp>
          <p:sp>
            <p:nvSpPr>
              <p:cNvPr id="3086" name="Rectangle 9"/>
              <p:cNvSpPr>
                <a:spLocks noChangeArrowheads="1"/>
              </p:cNvSpPr>
              <p:nvPr/>
            </p:nvSpPr>
            <p:spPr bwMode="auto">
              <a:xfrm>
                <a:off x="1584" y="1872"/>
                <a:ext cx="816" cy="792"/>
              </a:xfrm>
              <a:prstGeom prst="rect">
                <a:avLst/>
              </a:prstGeom>
              <a:solidFill>
                <a:srgbClr val="FFC000">
                  <a:alpha val="50195"/>
                </a:srgb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th-TH"/>
              </a:p>
            </p:txBody>
          </p:sp>
        </p:grpSp>
      </p:grpSp>
      <p:sp>
        <p:nvSpPr>
          <p:cNvPr id="3078" name="TextBox 11"/>
          <p:cNvSpPr txBox="1">
            <a:spLocks noChangeArrowheads="1"/>
          </p:cNvSpPr>
          <p:nvPr/>
        </p:nvSpPr>
        <p:spPr bwMode="auto">
          <a:xfrm>
            <a:off x="5337729" y="1600200"/>
            <a:ext cx="3410733" cy="954107"/>
          </a:xfrm>
          <a:prstGeom prst="rect">
            <a:avLst/>
          </a:prstGeom>
          <a:solidFill>
            <a:srgbClr val="FFFF00"/>
          </a:solidFill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</a:t>
            </a:r>
            <a:r>
              <a:rPr lang="en-US" dirty="0" err="1" smtClean="0">
                <a:solidFill>
                  <a:schemeClr val="accent5">
                    <a:lumMod val="75000"/>
                  </a:schemeClr>
                </a:solidFill>
              </a:rPr>
              <a:t>AF</a:t>
            </a:r>
            <a:r>
              <a:rPr lang="en-US" baseline="-25000" dirty="0" err="1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= I</a:t>
            </a:r>
            <a:r>
              <a:rPr lang="en-US" baseline="-25000" dirty="0">
                <a:solidFill>
                  <a:schemeClr val="accent5">
                    <a:lumMod val="75000"/>
                  </a:schemeClr>
                </a:solidFill>
              </a:rPr>
              <a:t>P</a:t>
            </a:r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 – I</a:t>
            </a:r>
            <a:r>
              <a:rPr lang="en-US" baseline="-25000" dirty="0">
                <a:solidFill>
                  <a:schemeClr val="accent5">
                    <a:lumMod val="75000"/>
                  </a:schemeClr>
                </a:solidFill>
              </a:rPr>
              <a:t>U </a:t>
            </a:r>
            <a:endParaRPr lang="en-US" baseline="-25000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en-US" baseline="-25000" dirty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                I</a:t>
            </a:r>
            <a:r>
              <a:rPr lang="en-US" baseline="-25000" dirty="0" smtClean="0">
                <a:solidFill>
                  <a:schemeClr val="accent5">
                    <a:lumMod val="75000"/>
                  </a:schemeClr>
                </a:solidFill>
              </a:rPr>
              <a:t>P</a:t>
            </a:r>
            <a:endParaRPr lang="en-US" baseline="-25000" dirty="0">
              <a:solidFill>
                <a:schemeClr val="accent5">
                  <a:lumMod val="75000"/>
                </a:schemeClr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6737614" y="2095787"/>
            <a:ext cx="838200" cy="158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1850058" y="4953000"/>
            <a:ext cx="2057400" cy="6096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sp>
        <p:nvSpPr>
          <p:cNvPr id="15" name="TextBox 18"/>
          <p:cNvSpPr txBox="1">
            <a:spLocks noChangeArrowheads="1"/>
          </p:cNvSpPr>
          <p:nvPr/>
        </p:nvSpPr>
        <p:spPr bwMode="auto">
          <a:xfrm>
            <a:off x="1115616" y="5799138"/>
            <a:ext cx="7528322" cy="46166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defPPr>
              <a:defRPr lang="th-TH"/>
            </a:defPPr>
            <a:lvl1pPr>
              <a:defRPr sz="2400">
                <a:solidFill>
                  <a:prstClr val="black"/>
                </a:solidFill>
              </a:defRPr>
            </a:lvl1pPr>
          </a:lstStyle>
          <a:p>
            <a:r>
              <a:rPr lang="en-US" dirty="0" err="1"/>
              <a:t>AFp</a:t>
            </a:r>
            <a:r>
              <a:rPr lang="en-US" dirty="0"/>
              <a:t> = </a:t>
            </a:r>
            <a:r>
              <a:rPr lang="th-TH" dirty="0"/>
              <a:t>สัดส่วนของของผู้ป่วย</a:t>
            </a:r>
            <a:r>
              <a:rPr lang="th-TH" dirty="0" smtClean="0"/>
              <a:t>ในประชากร ที่</a:t>
            </a:r>
            <a:r>
              <a:rPr lang="th-TH" dirty="0"/>
              <a:t>เป็นผลมาจากปัจจัยนั้น</a:t>
            </a:r>
          </a:p>
        </p:txBody>
      </p:sp>
      <p:sp>
        <p:nvSpPr>
          <p:cNvPr id="3081" name="TextBox 11"/>
          <p:cNvSpPr txBox="1">
            <a:spLocks noChangeArrowheads="1"/>
          </p:cNvSpPr>
          <p:nvPr/>
        </p:nvSpPr>
        <p:spPr bwMode="auto">
          <a:xfrm>
            <a:off x="4131296" y="2971800"/>
            <a:ext cx="22145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I</a:t>
            </a:r>
            <a:r>
              <a:rPr lang="en-US" b="1" baseline="-25000" dirty="0">
                <a:solidFill>
                  <a:srgbClr val="FF0000"/>
                </a:solidFill>
              </a:rPr>
              <a:t>P</a:t>
            </a:r>
            <a:r>
              <a:rPr lang="en-US" b="1" dirty="0">
                <a:solidFill>
                  <a:srgbClr val="FF0000"/>
                </a:solidFill>
              </a:rPr>
              <a:t> – I</a:t>
            </a:r>
            <a:r>
              <a:rPr lang="en-US" b="1" baseline="-25000" dirty="0">
                <a:solidFill>
                  <a:srgbClr val="FF0000"/>
                </a:solidFill>
              </a:rPr>
              <a:t>U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16" name="TextBox 11"/>
          <p:cNvSpPr txBox="1">
            <a:spLocks noChangeArrowheads="1"/>
          </p:cNvSpPr>
          <p:nvPr/>
        </p:nvSpPr>
        <p:spPr bwMode="auto">
          <a:xfrm>
            <a:off x="4104758" y="2420629"/>
            <a:ext cx="594459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b="1" baseline="-25000" dirty="0" smtClean="0">
                <a:solidFill>
                  <a:srgbClr val="FF0000"/>
                </a:solidFill>
              </a:rPr>
              <a:t>P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17" name="TextBox 11"/>
          <p:cNvSpPr txBox="1">
            <a:spLocks noChangeArrowheads="1"/>
          </p:cNvSpPr>
          <p:nvPr/>
        </p:nvSpPr>
        <p:spPr bwMode="auto">
          <a:xfrm>
            <a:off x="6955458" y="3671248"/>
            <a:ext cx="5436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</a:t>
            </a:r>
            <a:r>
              <a:rPr lang="en-US" b="1" baseline="-25000" dirty="0" smtClean="0">
                <a:solidFill>
                  <a:srgbClr val="FF0000"/>
                </a:solidFill>
              </a:rPr>
              <a:t>U</a:t>
            </a:r>
            <a:endParaRPr lang="th-TH" b="1" baseline="-25000" dirty="0">
              <a:solidFill>
                <a:srgbClr val="FF0000"/>
              </a:solidFill>
            </a:endParaRPr>
          </a:p>
        </p:txBody>
      </p:sp>
      <p:sp>
        <p:nvSpPr>
          <p:cNvPr id="18" name="Line 8"/>
          <p:cNvSpPr>
            <a:spLocks noChangeShapeType="1"/>
          </p:cNvSpPr>
          <p:nvPr/>
        </p:nvSpPr>
        <p:spPr bwMode="auto">
          <a:xfrm flipH="1">
            <a:off x="2002458" y="2635415"/>
            <a:ext cx="2066925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  <p:grpSp>
        <p:nvGrpSpPr>
          <p:cNvPr id="7" name="Group 6"/>
          <p:cNvGrpSpPr/>
          <p:nvPr/>
        </p:nvGrpSpPr>
        <p:grpSpPr>
          <a:xfrm>
            <a:off x="5333999" y="2444975"/>
            <a:ext cx="3414465" cy="1275177"/>
            <a:chOff x="5029200" y="2703512"/>
            <a:chExt cx="2743201" cy="1275177"/>
          </a:xfrm>
        </p:grpSpPr>
        <p:sp>
          <p:nvSpPr>
            <p:cNvPr id="23" name="TextBox 11"/>
            <p:cNvSpPr txBox="1">
              <a:spLocks noChangeArrowheads="1"/>
            </p:cNvSpPr>
            <p:nvPr/>
          </p:nvSpPr>
          <p:spPr bwMode="auto">
            <a:xfrm>
              <a:off x="5032931" y="3455469"/>
              <a:ext cx="2739470" cy="523220"/>
            </a:xfrm>
            <a:prstGeom prst="rect">
              <a:avLst/>
            </a:prstGeom>
            <a:solidFill>
              <a:srgbClr val="FFFF00"/>
            </a:solidFill>
            <a:ln w="38100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endParaRPr lang="en-US" sz="1400" dirty="0" smtClean="0">
                <a:solidFill>
                  <a:schemeClr val="accent5">
                    <a:lumMod val="75000"/>
                  </a:schemeClr>
                </a:solidFill>
              </a:endParaRPr>
            </a:p>
            <a:p>
              <a:r>
                <a:rPr lang="en-US" sz="1400" dirty="0" smtClean="0">
                  <a:solidFill>
                    <a:schemeClr val="accent5">
                      <a:lumMod val="75000"/>
                    </a:schemeClr>
                  </a:solidFill>
                </a:rPr>
                <a:t>(Pre</a:t>
              </a:r>
              <a:r>
                <a:rPr lang="en-US" sz="1400" baseline="-25000" dirty="0" smtClean="0">
                  <a:solidFill>
                    <a:schemeClr val="accent5">
                      <a:lumMod val="75000"/>
                    </a:schemeClr>
                  </a:solidFill>
                </a:rPr>
                <a:t>p</a:t>
              </a:r>
              <a:r>
                <a:rPr lang="en-US" sz="1400" dirty="0" smtClean="0">
                  <a:solidFill>
                    <a:schemeClr val="accent5">
                      <a:lumMod val="75000"/>
                    </a:schemeClr>
                  </a:solidFill>
                </a:rPr>
                <a:t> = Exposure prevalence in population)</a:t>
              </a:r>
              <a:endParaRPr lang="en-US" sz="1400" baseline="-25000" dirty="0">
                <a:solidFill>
                  <a:schemeClr val="accent5">
                    <a:lumMod val="75000"/>
                  </a:schemeClr>
                </a:solidFill>
              </a:endParaRPr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5029200" y="2703512"/>
              <a:ext cx="2743200" cy="830997"/>
              <a:chOff x="5029200" y="2703512"/>
              <a:chExt cx="2743200" cy="830997"/>
            </a:xfrm>
          </p:grpSpPr>
          <p:sp>
            <p:nvSpPr>
              <p:cNvPr id="19" name="TextBox 11"/>
              <p:cNvSpPr txBox="1">
                <a:spLocks noChangeArrowheads="1"/>
              </p:cNvSpPr>
              <p:nvPr/>
            </p:nvSpPr>
            <p:spPr bwMode="auto">
              <a:xfrm>
                <a:off x="5029200" y="2703512"/>
                <a:ext cx="2743200" cy="830997"/>
              </a:xfrm>
              <a:prstGeom prst="rect">
                <a:avLst/>
              </a:prstGeom>
              <a:solidFill>
                <a:srgbClr val="FFFF00"/>
              </a:solidFill>
              <a:ln w="38100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         =    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Pre</a:t>
                </a:r>
                <a:r>
                  <a:rPr lang="en-US" sz="2000" baseline="-25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p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(RR - 1)</a:t>
                </a:r>
                <a:endParaRPr lang="en-US" sz="2000" baseline="-25000" dirty="0">
                  <a:solidFill>
                    <a:schemeClr val="accent5">
                      <a:lumMod val="75000"/>
                    </a:schemeClr>
                  </a:solidFill>
                </a:endParaRPr>
              </a:p>
              <a:p>
                <a:pPr algn="ctr"/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        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       Pre</a:t>
                </a:r>
                <a:r>
                  <a:rPr lang="en-US" sz="2000" baseline="-25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p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 </a:t>
                </a:r>
                <a:r>
                  <a:rPr lang="en-US" sz="2000" dirty="0">
                    <a:solidFill>
                      <a:schemeClr val="accent5">
                        <a:lumMod val="75000"/>
                      </a:schemeClr>
                    </a:solidFill>
                  </a:rPr>
                  <a:t>(</a:t>
                </a:r>
                <a:r>
                  <a:rPr lang="en-US" sz="2000" dirty="0" smtClean="0">
                    <a:solidFill>
                      <a:schemeClr val="accent5">
                        <a:lumMod val="75000"/>
                      </a:schemeClr>
                    </a:solidFill>
                  </a:rPr>
                  <a:t>RR - 1) + 1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6152555" y="3189000"/>
                <a:ext cx="1388439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" name="Line 8"/>
          <p:cNvSpPr>
            <a:spLocks noChangeShapeType="1"/>
          </p:cNvSpPr>
          <p:nvPr/>
        </p:nvSpPr>
        <p:spPr bwMode="auto">
          <a:xfrm flipH="1">
            <a:off x="1992932" y="3917168"/>
            <a:ext cx="4958357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41788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8" grpId="0" animBg="1"/>
      <p:bldP spid="14" grpId="0" animBg="1"/>
      <p:bldP spid="15" grpId="0" animBg="1"/>
      <p:bldP spid="3081" grpId="0"/>
      <p:bldP spid="16" grpId="0"/>
      <p:bldP spid="17" grpId="0"/>
      <p:bldP spid="18" grpId="0" animBg="1"/>
      <p:bldP spid="2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A5C7E6-00CC-4F6A-8767-2CE2D6E2E6B9}" type="slidenum">
              <a:rPr lang="en-US" altLang="th-TH"/>
              <a:pPr/>
              <a:t>8</a:t>
            </a:fld>
            <a:endParaRPr lang="th-TH" altLang="th-TH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3608" y="1447800"/>
            <a:ext cx="7976567" cy="51816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th-TH" altLang="th-TH" sz="2800" dirty="0" err="1"/>
              <a:t>Let</a:t>
            </a:r>
            <a:r>
              <a:rPr lang="th-TH" altLang="th-TH" sz="2800" dirty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th-TH" sz="2400" dirty="0" err="1">
                <a:latin typeface="Times New Roman" pitchFamily="18" charset="0"/>
              </a:rPr>
              <a:t>I</a:t>
            </a:r>
            <a:r>
              <a:rPr lang="en-US" altLang="th-TH" sz="2400" baseline="-25000" dirty="0" err="1">
                <a:latin typeface="Times New Roman" pitchFamily="18" charset="0"/>
              </a:rPr>
              <a:t>p</a:t>
            </a:r>
            <a:r>
              <a:rPr lang="en-US" altLang="th-TH" sz="2400" baseline="-25000" dirty="0">
                <a:latin typeface="Times New Roman" pitchFamily="18" charset="0"/>
              </a:rPr>
              <a:t> </a:t>
            </a:r>
            <a:r>
              <a:rPr lang="en-US" altLang="th-TH" sz="2400" dirty="0">
                <a:latin typeface="Times New Roman" pitchFamily="18" charset="0"/>
              </a:rPr>
              <a:t>     </a:t>
            </a:r>
            <a:r>
              <a:rPr lang="th-TH" altLang="th-TH" sz="2400" dirty="0">
                <a:latin typeface="Times New Roman" pitchFamily="18" charset="0"/>
              </a:rPr>
              <a:t>= </a:t>
            </a:r>
            <a:r>
              <a:rPr lang="th-TH" altLang="th-TH" sz="2400" dirty="0" smtClean="0">
                <a:latin typeface="Times New Roman" pitchFamily="18" charset="0"/>
              </a:rPr>
              <a:t>  </a:t>
            </a:r>
            <a:r>
              <a:rPr lang="th-TH" altLang="th-TH" sz="2400" dirty="0" err="1" smtClean="0">
                <a:latin typeface="Times New Roman" pitchFamily="18" charset="0"/>
              </a:rPr>
              <a:t>Incidence</a:t>
            </a:r>
            <a:r>
              <a:rPr lang="th-TH" altLang="th-TH" sz="2400" dirty="0" smtClean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among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population</a:t>
            </a:r>
            <a:r>
              <a:rPr lang="th-TH" altLang="th-TH" sz="2400" dirty="0">
                <a:latin typeface="Times New Roman" pitchFamily="18" charset="0"/>
              </a:rPr>
              <a:t> (</a:t>
            </a:r>
            <a:r>
              <a:rPr lang="th-TH" altLang="th-TH" sz="2400" dirty="0" err="1">
                <a:latin typeface="Times New Roman" pitchFamily="18" charset="0"/>
              </a:rPr>
              <a:t>mixed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en-US" altLang="th-TH" sz="2400" dirty="0">
                <a:latin typeface="Times New Roman" pitchFamily="18" charset="0"/>
              </a:rPr>
              <a:t>E</a:t>
            </a:r>
            <a:r>
              <a:rPr lang="en-US" altLang="th-TH" sz="2400" baseline="30000" dirty="0">
                <a:latin typeface="Times New Roman" pitchFamily="18" charset="0"/>
              </a:rPr>
              <a:t>+</a:t>
            </a:r>
            <a:r>
              <a:rPr lang="th-TH" altLang="th-TH" sz="2400" dirty="0">
                <a:latin typeface="Times New Roman" pitchFamily="18" charset="0"/>
              </a:rPr>
              <a:t> &amp; </a:t>
            </a:r>
            <a:r>
              <a:rPr lang="en-US" altLang="th-TH" sz="2400" dirty="0">
                <a:latin typeface="Times New Roman" pitchFamily="18" charset="0"/>
              </a:rPr>
              <a:t>E</a:t>
            </a:r>
            <a:r>
              <a:rPr lang="en-US" altLang="th-TH" sz="2400" baseline="30000" dirty="0">
                <a:latin typeface="Times New Roman" pitchFamily="18" charset="0"/>
              </a:rPr>
              <a:t>-</a:t>
            </a:r>
            <a:r>
              <a:rPr lang="en-US" altLang="th-TH" sz="2400" dirty="0">
                <a:latin typeface="Times New Roman" pitchFamily="18" charset="0"/>
              </a:rPr>
              <a:t>)</a:t>
            </a:r>
            <a:endParaRPr lang="th-TH" altLang="th-TH" sz="2400" dirty="0">
              <a:latin typeface="Times New Roman" pitchFamily="18" charset="0"/>
            </a:endParaRPr>
          </a:p>
          <a:p>
            <a:pPr marL="631825" lvl="1" indent="-228600">
              <a:lnSpc>
                <a:spcPct val="90000"/>
              </a:lnSpc>
            </a:pPr>
            <a:r>
              <a:rPr lang="en-US" altLang="th-TH" sz="2400" dirty="0" err="1" smtClean="0">
                <a:latin typeface="Times New Roman" pitchFamily="18" charset="0"/>
              </a:rPr>
              <a:t>I</a:t>
            </a:r>
            <a:r>
              <a:rPr lang="en-US" altLang="th-TH" sz="2400" baseline="-25000" dirty="0" err="1" smtClean="0">
                <a:latin typeface="Times New Roman" pitchFamily="18" charset="0"/>
              </a:rPr>
              <a:t>e</a:t>
            </a:r>
            <a:r>
              <a:rPr lang="en-US" altLang="th-TH" sz="2400" dirty="0" smtClean="0">
                <a:latin typeface="Times New Roman" pitchFamily="18" charset="0"/>
              </a:rPr>
              <a:t>    </a:t>
            </a:r>
            <a:r>
              <a:rPr lang="th-TH" altLang="th-TH" sz="2400" dirty="0" smtClean="0">
                <a:latin typeface="Times New Roman" pitchFamily="18" charset="0"/>
              </a:rPr>
              <a:t>   =   </a:t>
            </a:r>
            <a:r>
              <a:rPr lang="th-TH" altLang="th-TH" sz="2400" dirty="0" err="1" smtClean="0">
                <a:latin typeface="Times New Roman" pitchFamily="18" charset="0"/>
              </a:rPr>
              <a:t>Incidence</a:t>
            </a:r>
            <a:r>
              <a:rPr lang="th-TH" altLang="th-TH" sz="2400" dirty="0" smtClean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among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exposure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group</a:t>
            </a:r>
            <a:endParaRPr lang="th-TH" altLang="th-TH" sz="2400" dirty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altLang="th-TH" sz="2400" dirty="0" err="1" smtClean="0">
                <a:latin typeface="Times New Roman" pitchFamily="18" charset="0"/>
              </a:rPr>
              <a:t>I</a:t>
            </a:r>
            <a:r>
              <a:rPr lang="en-US" altLang="th-TH" sz="2400" baseline="-25000" dirty="0" err="1" smtClean="0">
                <a:latin typeface="Times New Roman" pitchFamily="18" charset="0"/>
              </a:rPr>
              <a:t>u</a:t>
            </a:r>
            <a:r>
              <a:rPr lang="en-US" altLang="th-TH" sz="2400" dirty="0" smtClean="0">
                <a:latin typeface="Times New Roman" pitchFamily="18" charset="0"/>
              </a:rPr>
              <a:t>      </a:t>
            </a:r>
            <a:r>
              <a:rPr lang="th-TH" altLang="th-TH" sz="2400" dirty="0">
                <a:latin typeface="Times New Roman" pitchFamily="18" charset="0"/>
              </a:rPr>
              <a:t>= </a:t>
            </a:r>
            <a:r>
              <a:rPr lang="th-TH" altLang="th-TH" sz="2400" dirty="0" smtClean="0">
                <a:latin typeface="Times New Roman" pitchFamily="18" charset="0"/>
              </a:rPr>
              <a:t> </a:t>
            </a:r>
            <a:r>
              <a:rPr lang="th-TH" altLang="th-TH" sz="2400" dirty="0" err="1" smtClean="0">
                <a:latin typeface="Times New Roman" pitchFamily="18" charset="0"/>
              </a:rPr>
              <a:t>Incidence</a:t>
            </a:r>
            <a:r>
              <a:rPr lang="th-TH" altLang="th-TH" sz="2400" dirty="0" smtClean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among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en-US" altLang="th-TH" sz="2400" dirty="0" smtClean="0">
                <a:latin typeface="Times New Roman" pitchFamily="18" charset="0"/>
              </a:rPr>
              <a:t>un</a:t>
            </a:r>
            <a:r>
              <a:rPr lang="th-TH" altLang="th-TH" sz="2400" dirty="0" err="1" smtClean="0">
                <a:latin typeface="Times New Roman" pitchFamily="18" charset="0"/>
              </a:rPr>
              <a:t>exposure</a:t>
            </a:r>
            <a:r>
              <a:rPr lang="th-TH" altLang="th-TH" sz="2400" dirty="0" smtClean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group</a:t>
            </a:r>
            <a:endParaRPr lang="th-TH" altLang="th-TH" sz="2400" dirty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th-TH" altLang="th-TH" sz="2400" dirty="0">
                <a:latin typeface="Times New Roman" pitchFamily="18" charset="0"/>
              </a:rPr>
              <a:t>P</a:t>
            </a:r>
            <a:r>
              <a:rPr lang="en-US" altLang="th-TH" sz="2400" baseline="-25000" dirty="0">
                <a:latin typeface="Times New Roman" pitchFamily="18" charset="0"/>
              </a:rPr>
              <a:t>e       </a:t>
            </a:r>
            <a:r>
              <a:rPr lang="th-TH" altLang="th-TH" sz="2400" baseline="-25000" dirty="0" smtClean="0">
                <a:latin typeface="Times New Roman" pitchFamily="18" charset="0"/>
              </a:rPr>
              <a:t> </a:t>
            </a:r>
            <a:r>
              <a:rPr lang="th-TH" altLang="th-TH" sz="2400" dirty="0" smtClean="0">
                <a:latin typeface="Times New Roman" pitchFamily="18" charset="0"/>
              </a:rPr>
              <a:t>= </a:t>
            </a:r>
            <a:r>
              <a:rPr lang="en-US" altLang="th-TH" sz="2400" dirty="0" smtClean="0">
                <a:latin typeface="Times New Roman" pitchFamily="18" charset="0"/>
              </a:rPr>
              <a:t> P</a:t>
            </a:r>
            <a:r>
              <a:rPr lang="th-TH" altLang="th-TH" sz="2400" dirty="0" err="1">
                <a:latin typeface="Times New Roman" pitchFamily="18" charset="0"/>
              </a:rPr>
              <a:t>roportion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of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exposure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in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population</a:t>
            </a:r>
            <a:endParaRPr lang="th-TH" altLang="th-TH" sz="2400" dirty="0">
              <a:latin typeface="Times New Roman" pitchFamily="18" charset="0"/>
            </a:endParaRPr>
          </a:p>
          <a:p>
            <a:pPr lvl="1">
              <a:lnSpc>
                <a:spcPct val="90000"/>
              </a:lnSpc>
            </a:pPr>
            <a:r>
              <a:rPr lang="en-US" altLang="th-TH" sz="2400" dirty="0">
                <a:latin typeface="Times New Roman" pitchFamily="18" charset="0"/>
              </a:rPr>
              <a:t>1</a:t>
            </a:r>
            <a:r>
              <a:rPr lang="th-TH" altLang="th-TH" sz="2400" dirty="0" smtClean="0">
                <a:latin typeface="Times New Roman" pitchFamily="18" charset="0"/>
              </a:rPr>
              <a:t>-P</a:t>
            </a:r>
            <a:r>
              <a:rPr lang="en-US" altLang="th-TH" sz="2400" baseline="-25000" dirty="0" smtClean="0">
                <a:latin typeface="Times New Roman" pitchFamily="18" charset="0"/>
              </a:rPr>
              <a:t>e</a:t>
            </a:r>
            <a:r>
              <a:rPr lang="en-US" altLang="th-TH" sz="2400" dirty="0" smtClean="0">
                <a:latin typeface="Times New Roman" pitchFamily="18" charset="0"/>
              </a:rPr>
              <a:t> </a:t>
            </a:r>
            <a:r>
              <a:rPr lang="th-TH" altLang="th-TH" sz="2400" dirty="0" smtClean="0">
                <a:latin typeface="Times New Roman" pitchFamily="18" charset="0"/>
              </a:rPr>
              <a:t> = </a:t>
            </a:r>
            <a:r>
              <a:rPr lang="en-US" altLang="th-TH" sz="2400" dirty="0" smtClean="0">
                <a:latin typeface="Times New Roman" pitchFamily="18" charset="0"/>
              </a:rPr>
              <a:t> P</a:t>
            </a:r>
            <a:r>
              <a:rPr lang="th-TH" altLang="th-TH" sz="2400" dirty="0" err="1">
                <a:latin typeface="Times New Roman" pitchFamily="18" charset="0"/>
              </a:rPr>
              <a:t>roportion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of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en-US" altLang="th-TH" sz="2400" dirty="0" smtClean="0">
                <a:latin typeface="Times New Roman" pitchFamily="18" charset="0"/>
              </a:rPr>
              <a:t>un</a:t>
            </a:r>
            <a:r>
              <a:rPr lang="th-TH" altLang="th-TH" sz="2400" dirty="0" err="1" smtClean="0">
                <a:latin typeface="Times New Roman" pitchFamily="18" charset="0"/>
              </a:rPr>
              <a:t>exposure</a:t>
            </a:r>
            <a:r>
              <a:rPr lang="th-TH" altLang="th-TH" sz="2400" dirty="0" smtClean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in</a:t>
            </a:r>
            <a:r>
              <a:rPr lang="th-TH" altLang="th-TH" sz="2400" dirty="0">
                <a:latin typeface="Times New Roman" pitchFamily="18" charset="0"/>
              </a:rPr>
              <a:t> </a:t>
            </a:r>
            <a:r>
              <a:rPr lang="th-TH" altLang="th-TH" sz="2400" dirty="0" err="1">
                <a:latin typeface="Times New Roman" pitchFamily="18" charset="0"/>
              </a:rPr>
              <a:t>population</a:t>
            </a:r>
            <a:endParaRPr lang="th-TH" altLang="th-TH" sz="2400" dirty="0">
              <a:latin typeface="Times New Roman" pitchFamily="18" charset="0"/>
            </a:endParaRPr>
          </a:p>
          <a:p>
            <a:pPr>
              <a:lnSpc>
                <a:spcPct val="180000"/>
              </a:lnSpc>
            </a:pPr>
            <a:r>
              <a:rPr lang="th-TH" altLang="th-TH" sz="2400" dirty="0">
                <a:solidFill>
                  <a:schemeClr val="accent3">
                    <a:lumMod val="50000"/>
                  </a:schemeClr>
                </a:solidFill>
                <a:latin typeface="Times New Roman" pitchFamily="18" charset="0"/>
              </a:rPr>
              <a:t>I</a:t>
            </a:r>
            <a:r>
              <a:rPr lang="en-US" altLang="th-TH" sz="24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US" altLang="th-TH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th-TH" altLang="th-TH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= </a:t>
            </a:r>
            <a:r>
              <a:rPr lang="th-TH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  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en-US" altLang="th-TH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P</a:t>
            </a:r>
            <a:r>
              <a:rPr lang="en-US" altLang="th-TH" sz="2400" baseline="-250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e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)(</a:t>
            </a:r>
            <a:r>
              <a:rPr lang="en-US" altLang="th-TH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I</a:t>
            </a:r>
            <a:r>
              <a:rPr lang="en-US" altLang="th-TH" sz="2400" baseline="-250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e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 + (1-P</a:t>
            </a:r>
            <a:r>
              <a:rPr lang="en-US" altLang="th-TH" sz="2400" baseline="-250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e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)(</a:t>
            </a:r>
            <a:r>
              <a:rPr lang="en-US" altLang="th-TH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I</a:t>
            </a:r>
            <a:r>
              <a:rPr lang="en-US" altLang="th-TH" sz="2400" baseline="-250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u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 = </a:t>
            </a:r>
            <a:r>
              <a:rPr lang="en-US" altLang="th-TH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(</a:t>
            </a:r>
            <a:r>
              <a:rPr lang="en-US" altLang="th-TH" sz="24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P</a:t>
            </a:r>
            <a:r>
              <a:rPr lang="en-US" altLang="th-TH" sz="2400" baseline="-25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e</a:t>
            </a:r>
            <a:r>
              <a:rPr lang="en-US" altLang="th-TH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)(</a:t>
            </a:r>
            <a:r>
              <a:rPr lang="en-US" altLang="th-TH" sz="24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I</a:t>
            </a:r>
            <a:r>
              <a:rPr lang="en-US" altLang="th-TH" sz="2400" baseline="-25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e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 + </a:t>
            </a:r>
            <a:r>
              <a:rPr lang="en-US" altLang="th-TH" sz="24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I</a:t>
            </a:r>
            <a:r>
              <a:rPr lang="en-US" altLang="th-TH" sz="2400" baseline="-25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u</a:t>
            </a:r>
            <a:r>
              <a:rPr lang="en-US" altLang="th-TH" sz="2400" baseline="-250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 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– (</a:t>
            </a:r>
            <a:r>
              <a:rPr lang="en-US" altLang="th-TH" sz="24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P</a:t>
            </a:r>
            <a:r>
              <a:rPr lang="en-US" altLang="th-TH" sz="2400" baseline="-25000" dirty="0" err="1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e</a:t>
            </a:r>
            <a:r>
              <a:rPr lang="en-US" altLang="th-TH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)(</a:t>
            </a:r>
            <a:r>
              <a:rPr lang="en-US" altLang="th-TH" sz="24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I</a:t>
            </a:r>
            <a:r>
              <a:rPr lang="en-US" altLang="th-TH" sz="2400" baseline="-25000" dirty="0" err="1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u</a:t>
            </a:r>
            <a:r>
              <a:rPr lang="en-US" altLang="th-TH" sz="2400" dirty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)</a:t>
            </a:r>
            <a:r>
              <a:rPr lang="en-US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      </a:t>
            </a:r>
            <a:r>
              <a:rPr lang="th-TH" altLang="th-TH" sz="2400" dirty="0" smtClean="0">
                <a:solidFill>
                  <a:schemeClr val="accent3">
                    <a:lumMod val="50000"/>
                  </a:schemeClr>
                </a:solidFill>
                <a:latin typeface="Times New Roman" panose="02020603050405020304" pitchFamily="18" charset="0"/>
              </a:rPr>
              <a:t>    </a:t>
            </a:r>
            <a:endParaRPr lang="th-TH" altLang="th-TH" sz="2400" dirty="0">
              <a:solidFill>
                <a:schemeClr val="accent3">
                  <a:lumMod val="50000"/>
                </a:schemeClr>
              </a:solidFill>
              <a:latin typeface="Times New Roman" panose="02020603050405020304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746064" cy="1143000"/>
          </a:xfrm>
        </p:spPr>
        <p:txBody>
          <a:bodyPr>
            <a:noAutofit/>
          </a:bodyPr>
          <a:lstStyle/>
          <a:p>
            <a:r>
              <a:rPr lang="en-US" sz="2800" dirty="0">
                <a:cs typeface="Cordia New" pitchFamily="34" charset="-34"/>
              </a:rPr>
              <a:t>Attributable Fraction among Population (</a:t>
            </a:r>
            <a:r>
              <a:rPr lang="en-US" sz="2800" dirty="0" err="1">
                <a:cs typeface="Cordia New" pitchFamily="34" charset="-34"/>
              </a:rPr>
              <a:t>AFp</a:t>
            </a:r>
            <a:r>
              <a:rPr lang="en-US" sz="2800" dirty="0">
                <a:cs typeface="Cordia New" pitchFamily="34" charset="-34"/>
              </a:rPr>
              <a:t>)</a:t>
            </a:r>
            <a:endParaRPr lang="th-TH" sz="2800" dirty="0"/>
          </a:p>
        </p:txBody>
      </p:sp>
    </p:spTree>
    <p:extLst>
      <p:ext uri="{BB962C8B-B14F-4D97-AF65-F5344CB8AC3E}">
        <p14:creationId xmlns:p14="http://schemas.microsoft.com/office/powerpoint/2010/main" val="4126448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C9A75-9757-4637-B36A-31C5D4C3DB51}" type="slidenum">
              <a:rPr lang="en-US" altLang="th-TH">
                <a:solidFill>
                  <a:schemeClr val="accent5"/>
                </a:solidFill>
              </a:rPr>
              <a:pPr/>
              <a:t>9</a:t>
            </a:fld>
            <a:endParaRPr lang="th-TH" altLang="th-TH">
              <a:solidFill>
                <a:schemeClr val="accent5"/>
              </a:solidFill>
            </a:endParaRPr>
          </a:p>
        </p:txBody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447800"/>
            <a:ext cx="8715375" cy="5181600"/>
          </a:xfrm>
        </p:spPr>
        <p:txBody>
          <a:bodyPr/>
          <a:lstStyle/>
          <a:p>
            <a:r>
              <a:rPr lang="th-TH" altLang="th-TH" dirty="0" err="1">
                <a:solidFill>
                  <a:schemeClr val="accent5"/>
                </a:solidFill>
              </a:rPr>
              <a:t>PAF</a:t>
            </a:r>
            <a:r>
              <a:rPr lang="th-TH" altLang="th-TH" dirty="0">
                <a:solidFill>
                  <a:schemeClr val="accent5"/>
                </a:solidFill>
              </a:rPr>
              <a:t> = </a:t>
            </a:r>
          </a:p>
        </p:txBody>
      </p:sp>
      <p:grpSp>
        <p:nvGrpSpPr>
          <p:cNvPr id="103428" name="Group 4"/>
          <p:cNvGrpSpPr>
            <a:grpSpLocks/>
          </p:cNvGrpSpPr>
          <p:nvPr/>
        </p:nvGrpSpPr>
        <p:grpSpPr bwMode="auto">
          <a:xfrm>
            <a:off x="1974036" y="1291338"/>
            <a:ext cx="1295400" cy="1160463"/>
            <a:chOff x="1344" y="2736"/>
            <a:chExt cx="816" cy="731"/>
          </a:xfrm>
        </p:grpSpPr>
        <p:sp>
          <p:nvSpPr>
            <p:cNvPr id="103429" name="Text Box 5"/>
            <p:cNvSpPr txBox="1">
              <a:spLocks noChangeArrowheads="1"/>
            </p:cNvSpPr>
            <p:nvPr/>
          </p:nvSpPr>
          <p:spPr bwMode="auto">
            <a:xfrm>
              <a:off x="1344" y="2736"/>
              <a:ext cx="816" cy="7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altLang="th-TH" sz="2800" b="1" dirty="0" err="1">
                  <a:solidFill>
                    <a:schemeClr val="accent5"/>
                  </a:solidFill>
                  <a:latin typeface="Times New Roman" pitchFamily="18" charset="0"/>
                </a:rPr>
                <a:t>I</a:t>
              </a:r>
              <a:r>
                <a:rPr lang="th-TH" altLang="th-TH" sz="2800" b="1" baseline="-25000" dirty="0" err="1">
                  <a:solidFill>
                    <a:schemeClr val="accent5"/>
                  </a:solidFill>
                  <a:latin typeface="Times New Roman" pitchFamily="18" charset="0"/>
                </a:rPr>
                <a:t>p</a:t>
              </a:r>
              <a:r>
                <a:rPr lang="th-TH" altLang="th-TH" sz="2800" dirty="0">
                  <a:solidFill>
                    <a:schemeClr val="accent5"/>
                  </a:solidFill>
                </a:rPr>
                <a:t> </a:t>
              </a:r>
              <a:r>
                <a:rPr lang="th-TH" altLang="th-TH" sz="2800" b="1" dirty="0">
                  <a:solidFill>
                    <a:schemeClr val="accent5"/>
                  </a:solidFill>
                  <a:latin typeface="Times New Roman" pitchFamily="18" charset="0"/>
                </a:rPr>
                <a:t>- </a:t>
              </a:r>
              <a:r>
                <a:rPr lang="th-TH" altLang="th-TH" sz="2800" b="1" dirty="0" smtClean="0">
                  <a:solidFill>
                    <a:schemeClr val="accent5"/>
                  </a:solidFill>
                  <a:latin typeface="Times New Roman" pitchFamily="18" charset="0"/>
                </a:rPr>
                <a:t>I</a:t>
              </a:r>
              <a:r>
                <a:rPr lang="en-US" altLang="th-TH" sz="2800" b="1" baseline="-25000" dirty="0" smtClean="0">
                  <a:solidFill>
                    <a:schemeClr val="accent5"/>
                  </a:solidFill>
                  <a:latin typeface="Times New Roman" pitchFamily="18" charset="0"/>
                </a:rPr>
                <a:t>u</a:t>
              </a:r>
              <a:endParaRPr lang="th-TH" altLang="th-TH" sz="2800" b="1" baseline="-25000" dirty="0">
                <a:solidFill>
                  <a:schemeClr val="accent5"/>
                </a:solidFill>
                <a:latin typeface="Times New Roman" pitchFamily="18" charset="0"/>
              </a:endParaRPr>
            </a:p>
            <a:p>
              <a:pPr algn="ctr">
                <a:spcBef>
                  <a:spcPct val="50000"/>
                </a:spcBef>
              </a:pPr>
              <a:r>
                <a:rPr lang="th-TH" altLang="th-TH" sz="2800" b="1" dirty="0" err="1">
                  <a:solidFill>
                    <a:schemeClr val="accent5"/>
                  </a:solidFill>
                  <a:latin typeface="Times New Roman" pitchFamily="18" charset="0"/>
                </a:rPr>
                <a:t>I</a:t>
              </a:r>
              <a:r>
                <a:rPr lang="th-TH" altLang="th-TH" sz="2800" b="1" baseline="-25000" dirty="0" err="1">
                  <a:solidFill>
                    <a:schemeClr val="accent5"/>
                  </a:solidFill>
                  <a:latin typeface="Times New Roman" pitchFamily="18" charset="0"/>
                </a:rPr>
                <a:t>p</a:t>
              </a:r>
              <a:endParaRPr lang="th-TH" altLang="th-TH" sz="2800" b="1" baseline="-25000" dirty="0">
                <a:solidFill>
                  <a:schemeClr val="accent5"/>
                </a:solidFill>
                <a:latin typeface="Times New Roman" pitchFamily="18" charset="0"/>
              </a:endParaRPr>
            </a:p>
          </p:txBody>
        </p:sp>
        <p:sp>
          <p:nvSpPr>
            <p:cNvPr id="103430" name="Line 6"/>
            <p:cNvSpPr>
              <a:spLocks noChangeShapeType="1"/>
            </p:cNvSpPr>
            <p:nvPr/>
          </p:nvSpPr>
          <p:spPr bwMode="auto">
            <a:xfrm>
              <a:off x="1344" y="3168"/>
              <a:ext cx="720" cy="0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>
                <a:solidFill>
                  <a:schemeClr val="accent5"/>
                </a:solidFill>
              </a:endParaRPr>
            </a:p>
          </p:txBody>
        </p:sp>
      </p:grpSp>
      <p:grpSp>
        <p:nvGrpSpPr>
          <p:cNvPr id="103466" name="Group 42"/>
          <p:cNvGrpSpPr>
            <a:grpSpLocks/>
          </p:cNvGrpSpPr>
          <p:nvPr/>
        </p:nvGrpSpPr>
        <p:grpSpPr bwMode="auto">
          <a:xfrm>
            <a:off x="1423988" y="2476500"/>
            <a:ext cx="3400425" cy="1160463"/>
            <a:chOff x="897" y="1584"/>
            <a:chExt cx="2142" cy="731"/>
          </a:xfrm>
        </p:grpSpPr>
        <p:grpSp>
          <p:nvGrpSpPr>
            <p:cNvPr id="103442" name="Group 18"/>
            <p:cNvGrpSpPr>
              <a:grpSpLocks/>
            </p:cNvGrpSpPr>
            <p:nvPr/>
          </p:nvGrpSpPr>
          <p:grpSpPr bwMode="auto">
            <a:xfrm>
              <a:off x="1152" y="1584"/>
              <a:ext cx="1887" cy="731"/>
              <a:chOff x="1185" y="2341"/>
              <a:chExt cx="1887" cy="731"/>
            </a:xfrm>
          </p:grpSpPr>
          <p:sp>
            <p:nvSpPr>
              <p:cNvPr id="103440" name="Text Box 16"/>
              <p:cNvSpPr txBox="1">
                <a:spLocks noChangeArrowheads="1"/>
              </p:cNvSpPr>
              <p:nvPr/>
            </p:nvSpPr>
            <p:spPr bwMode="auto">
              <a:xfrm>
                <a:off x="1185" y="2341"/>
                <a:ext cx="1887" cy="7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-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endParaRPr lang="th-TH" altLang="th-TH" sz="2800" b="1" baseline="-25000" dirty="0">
                  <a:solidFill>
                    <a:schemeClr val="accent5"/>
                  </a:solidFill>
                  <a:latin typeface="Times New Roman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 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- 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+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 </a:t>
                </a:r>
                <a:endParaRPr lang="th-TH" altLang="th-TH" sz="2800" b="1" baseline="-25000" dirty="0">
                  <a:solidFill>
                    <a:schemeClr val="accent5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3441" name="Line 17"/>
              <p:cNvSpPr>
                <a:spLocks noChangeShapeType="1"/>
              </p:cNvSpPr>
              <p:nvPr/>
            </p:nvSpPr>
            <p:spPr bwMode="auto">
              <a:xfrm>
                <a:off x="1196" y="2762"/>
                <a:ext cx="1780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h-TH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03459" name="Text Box 35"/>
            <p:cNvSpPr txBox="1">
              <a:spLocks noChangeArrowheads="1"/>
            </p:cNvSpPr>
            <p:nvPr/>
          </p:nvSpPr>
          <p:spPr bwMode="auto">
            <a:xfrm>
              <a:off x="897" y="1802"/>
              <a:ext cx="19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altLang="th-TH" sz="2800" b="1">
                  <a:solidFill>
                    <a:schemeClr val="accent5"/>
                  </a:solidFill>
                  <a:latin typeface="Times New Roman" pitchFamily="18" charset="0"/>
                </a:rPr>
                <a:t>=</a:t>
              </a:r>
              <a:endParaRPr lang="th-TH" altLang="th-TH">
                <a:solidFill>
                  <a:schemeClr val="accent5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103467" name="Group 43"/>
          <p:cNvGrpSpPr>
            <a:grpSpLocks/>
          </p:cNvGrpSpPr>
          <p:nvPr/>
        </p:nvGrpSpPr>
        <p:grpSpPr bwMode="auto">
          <a:xfrm>
            <a:off x="1482726" y="3733799"/>
            <a:ext cx="4148138" cy="1160463"/>
            <a:chOff x="894" y="2352"/>
            <a:chExt cx="2613" cy="731"/>
          </a:xfrm>
        </p:grpSpPr>
        <p:grpSp>
          <p:nvGrpSpPr>
            <p:cNvPr id="103452" name="Group 28"/>
            <p:cNvGrpSpPr>
              <a:grpSpLocks/>
            </p:cNvGrpSpPr>
            <p:nvPr/>
          </p:nvGrpSpPr>
          <p:grpSpPr bwMode="auto">
            <a:xfrm>
              <a:off x="1107" y="2352"/>
              <a:ext cx="2400" cy="731"/>
              <a:chOff x="1776" y="2330"/>
              <a:chExt cx="2400" cy="731"/>
            </a:xfrm>
          </p:grpSpPr>
          <p:sp>
            <p:nvSpPr>
              <p:cNvPr id="103444" name="Text Box 20"/>
              <p:cNvSpPr txBox="1">
                <a:spLocks noChangeArrowheads="1"/>
              </p:cNvSpPr>
              <p:nvPr/>
            </p:nvSpPr>
            <p:spPr bwMode="auto">
              <a:xfrm>
                <a:off x="1776" y="2330"/>
                <a:ext cx="2400" cy="7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 [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-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] /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endParaRPr lang="th-TH" altLang="th-TH" sz="2800" b="1" baseline="-25000" dirty="0">
                  <a:solidFill>
                    <a:schemeClr val="accent5"/>
                  </a:solidFill>
                  <a:latin typeface="Times New Roman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 [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- 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+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]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/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endParaRPr lang="th-TH" altLang="th-TH" sz="2800" b="1" baseline="-25000" dirty="0">
                  <a:solidFill>
                    <a:schemeClr val="accent5"/>
                  </a:solidFill>
                  <a:latin typeface="Times New Roman" pitchFamily="18" charset="0"/>
                </a:endParaRPr>
              </a:p>
            </p:txBody>
          </p:sp>
          <p:sp>
            <p:nvSpPr>
              <p:cNvPr id="103445" name="Line 21"/>
              <p:cNvSpPr>
                <a:spLocks noChangeShapeType="1"/>
              </p:cNvSpPr>
              <p:nvPr/>
            </p:nvSpPr>
            <p:spPr bwMode="auto">
              <a:xfrm>
                <a:off x="1787" y="2751"/>
                <a:ext cx="2245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h-TH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03460" name="Text Box 36"/>
            <p:cNvSpPr txBox="1">
              <a:spLocks noChangeArrowheads="1"/>
            </p:cNvSpPr>
            <p:nvPr/>
          </p:nvSpPr>
          <p:spPr bwMode="auto">
            <a:xfrm>
              <a:off x="894" y="2590"/>
              <a:ext cx="19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altLang="th-TH" sz="2800" b="1">
                  <a:solidFill>
                    <a:schemeClr val="accent5"/>
                  </a:solidFill>
                  <a:latin typeface="Times New Roman" pitchFamily="18" charset="0"/>
                </a:rPr>
                <a:t>=</a:t>
              </a:r>
              <a:endParaRPr lang="th-TH" altLang="th-TH">
                <a:solidFill>
                  <a:schemeClr val="accent5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103468" name="Group 44"/>
          <p:cNvGrpSpPr>
            <a:grpSpLocks/>
          </p:cNvGrpSpPr>
          <p:nvPr/>
        </p:nvGrpSpPr>
        <p:grpSpPr bwMode="auto">
          <a:xfrm>
            <a:off x="1419225" y="5029200"/>
            <a:ext cx="3305175" cy="1160463"/>
            <a:chOff x="894" y="3168"/>
            <a:chExt cx="2082" cy="731"/>
          </a:xfrm>
        </p:grpSpPr>
        <p:grpSp>
          <p:nvGrpSpPr>
            <p:cNvPr id="103453" name="Group 29"/>
            <p:cNvGrpSpPr>
              <a:grpSpLocks/>
            </p:cNvGrpSpPr>
            <p:nvPr/>
          </p:nvGrpSpPr>
          <p:grpSpPr bwMode="auto">
            <a:xfrm>
              <a:off x="1115" y="3168"/>
              <a:ext cx="1861" cy="731"/>
              <a:chOff x="1776" y="2330"/>
              <a:chExt cx="2400" cy="731"/>
            </a:xfrm>
          </p:grpSpPr>
          <p:sp>
            <p:nvSpPr>
              <p:cNvPr id="103454" name="Text Box 30"/>
              <p:cNvSpPr txBox="1">
                <a:spLocks noChangeArrowheads="1"/>
              </p:cNvSpPr>
              <p:nvPr/>
            </p:nvSpPr>
            <p:spPr bwMode="auto">
              <a:xfrm>
                <a:off x="1776" y="2330"/>
                <a:ext cx="2400" cy="7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 [ (P</a:t>
                </a:r>
                <a:r>
                  <a:rPr lang="en-US" altLang="th-TH" sz="2800" b="1" baseline="-2500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)(RR) - (P</a:t>
                </a:r>
                <a:r>
                  <a:rPr lang="en-US" altLang="th-TH" sz="2800" b="1" baseline="-2500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)]</a:t>
                </a:r>
                <a:endParaRPr lang="th-TH" altLang="th-TH" sz="2800" b="1" baseline="-25000">
                  <a:solidFill>
                    <a:schemeClr val="accent5"/>
                  </a:solidFill>
                  <a:latin typeface="Times New Roman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 [ (P</a:t>
                </a:r>
                <a:r>
                  <a:rPr lang="en-US" altLang="th-TH" sz="2800" b="1" baseline="-2500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)(RR - 1) + </a:t>
                </a:r>
                <a:r>
                  <a:rPr lang="en-US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1</a:t>
                </a:r>
                <a:r>
                  <a:rPr lang="th-TH" altLang="th-TH" sz="2800" b="1" baseline="-25000">
                    <a:solidFill>
                      <a:schemeClr val="accent5"/>
                    </a:solidFill>
                    <a:latin typeface="Times New Roman" pitchFamily="18" charset="0"/>
                  </a:rPr>
                  <a:t> 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]</a:t>
                </a:r>
                <a:r>
                  <a:rPr lang="th-TH" altLang="th-TH" sz="2800">
                    <a:solidFill>
                      <a:schemeClr val="accent5"/>
                    </a:solidFill>
                    <a:latin typeface="Times New Roman" pitchFamily="18" charset="0"/>
                  </a:rPr>
                  <a:t> </a:t>
                </a:r>
              </a:p>
            </p:txBody>
          </p:sp>
          <p:sp>
            <p:nvSpPr>
              <p:cNvPr id="103455" name="Line 31"/>
              <p:cNvSpPr>
                <a:spLocks noChangeShapeType="1"/>
              </p:cNvSpPr>
              <p:nvPr/>
            </p:nvSpPr>
            <p:spPr bwMode="auto">
              <a:xfrm>
                <a:off x="1787" y="2751"/>
                <a:ext cx="2245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h-TH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03461" name="Text Box 37"/>
            <p:cNvSpPr txBox="1">
              <a:spLocks noChangeArrowheads="1"/>
            </p:cNvSpPr>
            <p:nvPr/>
          </p:nvSpPr>
          <p:spPr bwMode="auto">
            <a:xfrm>
              <a:off x="894" y="3417"/>
              <a:ext cx="19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altLang="th-TH" sz="2800" b="1">
                  <a:solidFill>
                    <a:schemeClr val="accent5"/>
                  </a:solidFill>
                  <a:latin typeface="Times New Roman" pitchFamily="18" charset="0"/>
                </a:rPr>
                <a:t>=</a:t>
              </a:r>
              <a:endParaRPr lang="th-TH" altLang="th-TH">
                <a:solidFill>
                  <a:schemeClr val="accent5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103465" name="Group 41"/>
          <p:cNvGrpSpPr>
            <a:grpSpLocks/>
          </p:cNvGrpSpPr>
          <p:nvPr/>
        </p:nvGrpSpPr>
        <p:grpSpPr bwMode="auto">
          <a:xfrm>
            <a:off x="3419475" y="1316038"/>
            <a:ext cx="4724400" cy="1160462"/>
            <a:chOff x="2160" y="720"/>
            <a:chExt cx="2976" cy="731"/>
          </a:xfrm>
        </p:grpSpPr>
        <p:grpSp>
          <p:nvGrpSpPr>
            <p:cNvPr id="103434" name="Group 10"/>
            <p:cNvGrpSpPr>
              <a:grpSpLocks/>
            </p:cNvGrpSpPr>
            <p:nvPr/>
          </p:nvGrpSpPr>
          <p:grpSpPr bwMode="auto">
            <a:xfrm>
              <a:off x="2448" y="720"/>
              <a:ext cx="2688" cy="731"/>
              <a:chOff x="1344" y="2016"/>
              <a:chExt cx="2688" cy="731"/>
            </a:xfrm>
          </p:grpSpPr>
          <p:sp>
            <p:nvSpPr>
              <p:cNvPr id="103432" name="Text Box 8"/>
              <p:cNvSpPr txBox="1">
                <a:spLocks noChangeArrowheads="1"/>
              </p:cNvSpPr>
              <p:nvPr/>
            </p:nvSpPr>
            <p:spPr bwMode="auto">
              <a:xfrm>
                <a:off x="1344" y="2016"/>
                <a:ext cx="2688" cy="7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[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+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-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(P</a:t>
                </a:r>
                <a:r>
                  <a:rPr lang="en-US" altLang="th-TH" b="1" baseline="-25000" dirty="0">
                    <a:solidFill>
                      <a:schemeClr val="accent5"/>
                    </a:solidFill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]</a:t>
                </a:r>
                <a:r>
                  <a:rPr lang="th-TH" altLang="th-TH" sz="2800" b="1" dirty="0">
                    <a:solidFill>
                      <a:schemeClr val="accent5"/>
                    </a:solidFill>
                  </a:rPr>
                  <a:t>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-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endParaRPr lang="th-TH" altLang="th-TH" sz="2800" b="1" baseline="-25000" dirty="0">
                  <a:solidFill>
                    <a:schemeClr val="accent5"/>
                  </a:solidFill>
                  <a:latin typeface="Times New Roman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     [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+ 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- (P</a:t>
                </a:r>
                <a:r>
                  <a:rPr lang="en-US" altLang="th-TH" sz="2800" b="1" baseline="-25000" dirty="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)(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I</a:t>
                </a:r>
                <a:r>
                  <a:rPr lang="en-US" altLang="th-TH" sz="2800" b="1" baseline="-25000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u</a:t>
                </a:r>
                <a:r>
                  <a:rPr lang="th-TH" altLang="th-TH" sz="2800" b="1" dirty="0" smtClean="0">
                    <a:solidFill>
                      <a:schemeClr val="accent5"/>
                    </a:solidFill>
                    <a:latin typeface="Times New Roman" pitchFamily="18" charset="0"/>
                  </a:rPr>
                  <a:t>) </a:t>
                </a:r>
                <a:r>
                  <a:rPr lang="th-TH" altLang="th-TH" sz="2800" b="1" dirty="0">
                    <a:solidFill>
                      <a:schemeClr val="accent5"/>
                    </a:solidFill>
                    <a:latin typeface="Times New Roman" pitchFamily="18" charset="0"/>
                  </a:rPr>
                  <a:t>]</a:t>
                </a:r>
              </a:p>
            </p:txBody>
          </p:sp>
          <p:sp>
            <p:nvSpPr>
              <p:cNvPr id="103433" name="Line 9"/>
              <p:cNvSpPr>
                <a:spLocks noChangeShapeType="1"/>
              </p:cNvSpPr>
              <p:nvPr/>
            </p:nvSpPr>
            <p:spPr bwMode="auto">
              <a:xfrm>
                <a:off x="1355" y="2437"/>
                <a:ext cx="2626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h-TH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03464" name="Text Box 40"/>
            <p:cNvSpPr txBox="1">
              <a:spLocks noChangeArrowheads="1"/>
            </p:cNvSpPr>
            <p:nvPr/>
          </p:nvSpPr>
          <p:spPr bwMode="auto">
            <a:xfrm>
              <a:off x="2160" y="960"/>
              <a:ext cx="19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altLang="th-TH" sz="2800" b="1">
                  <a:solidFill>
                    <a:schemeClr val="accent5"/>
                  </a:solidFill>
                  <a:latin typeface="Times New Roman" pitchFamily="18" charset="0"/>
                </a:rPr>
                <a:t>=</a:t>
              </a:r>
              <a:endParaRPr lang="th-TH" altLang="th-TH">
                <a:solidFill>
                  <a:schemeClr val="accent5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103469" name="Group 45"/>
          <p:cNvGrpSpPr>
            <a:grpSpLocks/>
          </p:cNvGrpSpPr>
          <p:nvPr/>
        </p:nvGrpSpPr>
        <p:grpSpPr bwMode="auto">
          <a:xfrm>
            <a:off x="4630738" y="5029200"/>
            <a:ext cx="2989262" cy="1160463"/>
            <a:chOff x="2917" y="3168"/>
            <a:chExt cx="1883" cy="731"/>
          </a:xfrm>
        </p:grpSpPr>
        <p:grpSp>
          <p:nvGrpSpPr>
            <p:cNvPr id="103463" name="Group 39"/>
            <p:cNvGrpSpPr>
              <a:grpSpLocks/>
            </p:cNvGrpSpPr>
            <p:nvPr/>
          </p:nvGrpSpPr>
          <p:grpSpPr bwMode="auto">
            <a:xfrm>
              <a:off x="3168" y="3168"/>
              <a:ext cx="1632" cy="731"/>
              <a:chOff x="3168" y="3168"/>
              <a:chExt cx="1680" cy="731"/>
            </a:xfrm>
          </p:grpSpPr>
          <p:sp>
            <p:nvSpPr>
              <p:cNvPr id="103457" name="Text Box 33"/>
              <p:cNvSpPr txBox="1">
                <a:spLocks noChangeArrowheads="1"/>
              </p:cNvSpPr>
              <p:nvPr/>
            </p:nvSpPr>
            <p:spPr bwMode="auto">
              <a:xfrm>
                <a:off x="3168" y="3168"/>
                <a:ext cx="1680" cy="73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  (P</a:t>
                </a:r>
                <a:r>
                  <a:rPr lang="en-US" altLang="th-TH" sz="2800" b="1" baseline="-2500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)(R</a:t>
                </a:r>
                <a:r>
                  <a:rPr lang="en-US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R - 1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)</a:t>
                </a:r>
                <a:endParaRPr lang="th-TH" altLang="th-TH" sz="2800" b="1" baseline="-25000">
                  <a:solidFill>
                    <a:schemeClr val="accent5"/>
                  </a:solidFill>
                  <a:latin typeface="Times New Roman" pitchFamily="18" charset="0"/>
                </a:endParaRPr>
              </a:p>
              <a:p>
                <a:pPr>
                  <a:spcBef>
                    <a:spcPct val="50000"/>
                  </a:spcBef>
                </a:pP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(P</a:t>
                </a:r>
                <a:r>
                  <a:rPr lang="en-US" altLang="th-TH" sz="2800" b="1" baseline="-25000">
                    <a:solidFill>
                      <a:schemeClr val="accent5"/>
                    </a:solidFill>
                    <a:latin typeface="Times New Roman" pitchFamily="18" charset="0"/>
                  </a:rPr>
                  <a:t>e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)(R</a:t>
                </a:r>
                <a:r>
                  <a:rPr lang="en-US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R - 1</a:t>
                </a:r>
                <a:r>
                  <a:rPr lang="th-TH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) + </a:t>
                </a:r>
                <a:r>
                  <a:rPr lang="en-US" altLang="th-TH" sz="2800" b="1">
                    <a:solidFill>
                      <a:schemeClr val="accent5"/>
                    </a:solidFill>
                    <a:latin typeface="Times New Roman" pitchFamily="18" charset="0"/>
                  </a:rPr>
                  <a:t>1</a:t>
                </a:r>
                <a:r>
                  <a:rPr lang="th-TH" altLang="th-TH" sz="2800" baseline="-25000">
                    <a:solidFill>
                      <a:schemeClr val="accent5"/>
                    </a:solidFill>
                    <a:latin typeface="Times New Roman" pitchFamily="18" charset="0"/>
                  </a:rPr>
                  <a:t> </a:t>
                </a:r>
              </a:p>
            </p:txBody>
          </p:sp>
          <p:sp>
            <p:nvSpPr>
              <p:cNvPr id="103458" name="Line 34"/>
              <p:cNvSpPr>
                <a:spLocks noChangeShapeType="1"/>
              </p:cNvSpPr>
              <p:nvPr/>
            </p:nvSpPr>
            <p:spPr bwMode="auto">
              <a:xfrm>
                <a:off x="3176" y="3589"/>
                <a:ext cx="1480" cy="0"/>
              </a:xfrm>
              <a:prstGeom prst="line">
                <a:avLst/>
              </a:prstGeom>
              <a:noFill/>
              <a:ln w="38100">
                <a:solidFill>
                  <a:srgbClr val="FF33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th-TH">
                  <a:solidFill>
                    <a:schemeClr val="accent5"/>
                  </a:solidFill>
                </a:endParaRPr>
              </a:p>
            </p:txBody>
          </p:sp>
        </p:grpSp>
        <p:sp>
          <p:nvSpPr>
            <p:cNvPr id="103462" name="Text Box 38"/>
            <p:cNvSpPr txBox="1">
              <a:spLocks noChangeArrowheads="1"/>
            </p:cNvSpPr>
            <p:nvPr/>
          </p:nvSpPr>
          <p:spPr bwMode="auto">
            <a:xfrm>
              <a:off x="2917" y="3408"/>
              <a:ext cx="192" cy="3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altLang="th-TH" sz="2800" b="1">
                  <a:solidFill>
                    <a:schemeClr val="accent5"/>
                  </a:solidFill>
                  <a:latin typeface="Times New Roman" pitchFamily="18" charset="0"/>
                </a:rPr>
                <a:t>=</a:t>
              </a:r>
              <a:endParaRPr lang="th-TH" altLang="th-TH">
                <a:solidFill>
                  <a:schemeClr val="accent5"/>
                </a:solidFill>
                <a:latin typeface="Angsana New" pitchFamily="18" charset="-34"/>
              </a:endParaRPr>
            </a:p>
          </p:txBody>
        </p:sp>
      </p:grpSp>
      <p:grpSp>
        <p:nvGrpSpPr>
          <p:cNvPr id="103436" name="Group 12"/>
          <p:cNvGrpSpPr>
            <a:grpSpLocks/>
          </p:cNvGrpSpPr>
          <p:nvPr/>
        </p:nvGrpSpPr>
        <p:grpSpPr bwMode="auto">
          <a:xfrm>
            <a:off x="5220072" y="1291338"/>
            <a:ext cx="2440434" cy="487363"/>
            <a:chOff x="2976" y="3408"/>
            <a:chExt cx="1680" cy="307"/>
          </a:xfrm>
        </p:grpSpPr>
        <p:sp>
          <p:nvSpPr>
            <p:cNvPr id="103437" name="Line 13"/>
            <p:cNvSpPr>
              <a:spLocks noChangeShapeType="1"/>
            </p:cNvSpPr>
            <p:nvPr/>
          </p:nvSpPr>
          <p:spPr bwMode="auto">
            <a:xfrm flipV="1">
              <a:off x="2976" y="3408"/>
              <a:ext cx="336" cy="28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>
                <a:solidFill>
                  <a:schemeClr val="accent5"/>
                </a:solidFill>
              </a:endParaRPr>
            </a:p>
          </p:txBody>
        </p:sp>
        <p:sp>
          <p:nvSpPr>
            <p:cNvPr id="103438" name="Line 14"/>
            <p:cNvSpPr>
              <a:spLocks noChangeShapeType="1"/>
            </p:cNvSpPr>
            <p:nvPr/>
          </p:nvSpPr>
          <p:spPr bwMode="auto">
            <a:xfrm flipV="1">
              <a:off x="4320" y="3427"/>
              <a:ext cx="336" cy="288"/>
            </a:xfrm>
            <a:prstGeom prst="line">
              <a:avLst/>
            </a:prstGeom>
            <a:noFill/>
            <a:ln w="38100">
              <a:solidFill>
                <a:srgbClr val="FF33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th-TH">
                <a:solidFill>
                  <a:schemeClr val="accent5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818072" cy="1143000"/>
          </a:xfrm>
        </p:spPr>
        <p:txBody>
          <a:bodyPr>
            <a:noAutofit/>
          </a:bodyPr>
          <a:lstStyle/>
          <a:p>
            <a:r>
              <a:rPr lang="en-US" sz="3200" dirty="0">
                <a:cs typeface="Cordia New" pitchFamily="34" charset="-34"/>
              </a:rPr>
              <a:t>Attributable Fraction among Population (</a:t>
            </a:r>
            <a:r>
              <a:rPr lang="en-US" sz="3200" dirty="0" err="1">
                <a:cs typeface="Cordia New" pitchFamily="34" charset="-34"/>
              </a:rPr>
              <a:t>AFp</a:t>
            </a:r>
            <a:r>
              <a:rPr lang="en-US" sz="3200" dirty="0">
                <a:cs typeface="Cordia New" pitchFamily="34" charset="-34"/>
              </a:rPr>
              <a:t>)</a:t>
            </a:r>
            <a:endParaRPr lang="th-TH" sz="3200" dirty="0"/>
          </a:p>
        </p:txBody>
      </p:sp>
    </p:spTree>
    <p:extLst>
      <p:ext uri="{BB962C8B-B14F-4D97-AF65-F5344CB8AC3E}">
        <p14:creationId xmlns:p14="http://schemas.microsoft.com/office/powerpoint/2010/main" val="33814627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34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3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4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34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34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1533</TotalTime>
  <Words>1791</Words>
  <Application>Microsoft Office PowerPoint</Application>
  <PresentationFormat>On-screen Show (4:3)</PresentationFormat>
  <Paragraphs>374</Paragraphs>
  <Slides>29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29</vt:i4>
      </vt:variant>
    </vt:vector>
  </HeadingPairs>
  <TitlesOfParts>
    <vt:vector size="47" baseType="lpstr">
      <vt:lpstr>Angsana New</vt:lpstr>
      <vt:lpstr>AngsanaUPC</vt:lpstr>
      <vt:lpstr>Arial</vt:lpstr>
      <vt:lpstr>Calibri</vt:lpstr>
      <vt:lpstr>Cordia New</vt:lpstr>
      <vt:lpstr>Gill Sans MT</vt:lpstr>
      <vt:lpstr>SPC MarkersBullets</vt:lpstr>
      <vt:lpstr>TH SarabunPSK</vt:lpstr>
      <vt:lpstr>Times New Roman</vt:lpstr>
      <vt:lpstr>Verdana</vt:lpstr>
      <vt:lpstr>Wingdings</vt:lpstr>
      <vt:lpstr>Wingdings 2</vt:lpstr>
      <vt:lpstr>Solstice</vt:lpstr>
      <vt:lpstr>Worksheet</vt:lpstr>
      <vt:lpstr>Chart</vt:lpstr>
      <vt:lpstr>Equation</vt:lpstr>
      <vt:lpstr>Document</vt:lpstr>
      <vt:lpstr>Documento</vt:lpstr>
      <vt:lpstr>Measure of impact</vt:lpstr>
      <vt:lpstr>เป้าหมายของการศึกษาทางระบาดวิทยา</vt:lpstr>
      <vt:lpstr>ชนิดของการวัดทางระบาดวิทยา</vt:lpstr>
      <vt:lpstr>PowerPoint Presentation</vt:lpstr>
      <vt:lpstr>แนวคิดของการวัดผลกระทบ</vt:lpstr>
      <vt:lpstr>Attributable Fraction among the Exposed (AFe)</vt:lpstr>
      <vt:lpstr>Attributable Fraction among Population (AFp)</vt:lpstr>
      <vt:lpstr>Attributable Fraction among Population (AFp)</vt:lpstr>
      <vt:lpstr>Attributable Fraction among Population (AFp)</vt:lpstr>
      <vt:lpstr>Attributable Fraction among Population (AFp)</vt:lpstr>
      <vt:lpstr>Prevented Fraction among the Exposed (PFe)</vt:lpstr>
      <vt:lpstr>Prevented Fraction among the Population (PFp)</vt:lpstr>
      <vt:lpstr>ตัวอย่าง : การดื่มสุรากับอุบัติเหตุ</vt:lpstr>
      <vt:lpstr>การเกิดอุบัติเหตุ</vt:lpstr>
      <vt:lpstr>การเกิดอุบัติเหตุ</vt:lpstr>
      <vt:lpstr>ตัวอย่าง : วัคซีน</vt:lpstr>
      <vt:lpstr>PFe: Mumps Vaccine Study</vt:lpstr>
      <vt:lpstr>PFe: Mumps Vaccine Study</vt:lpstr>
      <vt:lpstr>PFp: Mumps Vaccine Study</vt:lpstr>
      <vt:lpstr>สรุป</vt:lpstr>
      <vt:lpstr>PowerPoint Presentation</vt:lpstr>
      <vt:lpstr>PowerPoint Presentation</vt:lpstr>
      <vt:lpstr>Example :</vt:lpstr>
      <vt:lpstr>Example :</vt:lpstr>
      <vt:lpstr>Physical activity and obesity</vt:lpstr>
      <vt:lpstr>Example : Population in one province</vt:lpstr>
      <vt:lpstr>ปัจจัยเสี่ยงต่อการเป็นมะเร็งเต้านม </vt:lpstr>
      <vt:lpstr>ความชุกของปัจจัยเสี่ยงในประชากร </vt:lpstr>
      <vt:lpstr>Attributable Fraction among Population (AFp) </vt:lpstr>
    </vt:vector>
  </TitlesOfParts>
  <Company>Microsoft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Epidemiology literacy</dc:title>
  <dc:creator>Corporate Edition</dc:creator>
  <cp:lastModifiedBy>Yongjua L</cp:lastModifiedBy>
  <cp:revision>132</cp:revision>
  <dcterms:created xsi:type="dcterms:W3CDTF">2014-10-28T11:14:39Z</dcterms:created>
  <dcterms:modified xsi:type="dcterms:W3CDTF">2017-11-13T11:24:12Z</dcterms:modified>
</cp:coreProperties>
</file>